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Action1.xml" ContentType="application/vnd.ms-office.inkAction+xml"/>
  <Override PartName="/ppt/notesSlides/notesSlide12.xml" ContentType="application/vnd.openxmlformats-officedocument.presentationml.notesSlide+xml"/>
  <Override PartName="/ppt/ink/inkAction2.xml" ContentType="application/vnd.ms-office.inkAction+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7"/>
  </p:notesMasterIdLst>
  <p:sldIdLst>
    <p:sldId id="256" r:id="rId2"/>
    <p:sldId id="257" r:id="rId3"/>
    <p:sldId id="259" r:id="rId4"/>
    <p:sldId id="260" r:id="rId5"/>
    <p:sldId id="261" r:id="rId6"/>
    <p:sldId id="282" r:id="rId7"/>
    <p:sldId id="283" r:id="rId8"/>
    <p:sldId id="284" r:id="rId9"/>
    <p:sldId id="285" r:id="rId10"/>
    <p:sldId id="262" r:id="rId11"/>
    <p:sldId id="286" r:id="rId12"/>
    <p:sldId id="288" r:id="rId13"/>
    <p:sldId id="289" r:id="rId14"/>
    <p:sldId id="290" r:id="rId15"/>
    <p:sldId id="293" r:id="rId16"/>
    <p:sldId id="294" r:id="rId17"/>
    <p:sldId id="295" r:id="rId18"/>
    <p:sldId id="296" r:id="rId19"/>
    <p:sldId id="297" r:id="rId20"/>
    <p:sldId id="298" r:id="rId21"/>
    <p:sldId id="301" r:id="rId22"/>
    <p:sldId id="299" r:id="rId23"/>
    <p:sldId id="272" r:id="rId24"/>
    <p:sldId id="302" r:id="rId25"/>
    <p:sldId id="280" r:id="rId26"/>
  </p:sldIdLst>
  <p:sldSz cx="9144000" cy="5143500" type="screen16x9"/>
  <p:notesSz cx="6858000" cy="9144000"/>
  <p:embeddedFontLst>
    <p:embeddedFont>
      <p:font typeface="Quicksand" panose="020B0604020202020204" charset="0"/>
      <p:regular r:id="rId28"/>
      <p:bold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4BFDCB6-32FF-4684-999E-3AA5C600FB2F}">
  <a:tblStyle styleId="{04BFDCB6-32FF-4684-999E-3AA5C600FB2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9607" autoAdjust="0"/>
  </p:normalViewPr>
  <p:slideViewPr>
    <p:cSldViewPr snapToGrid="0">
      <p:cViewPr varScale="1">
        <p:scale>
          <a:sx n="92" d="100"/>
          <a:sy n="92" d="100"/>
        </p:scale>
        <p:origin x="121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06-22T02:23:17.773"/>
    </inkml:context>
    <inkml:brush xml:id="br0">
      <inkml:brushProperty name="width" value="0.05292" units="cm"/>
      <inkml:brushProperty name="height" value="0.05292" units="cm"/>
      <inkml:brushProperty name="color" value="#FF0000"/>
    </inkml:brush>
  </inkml:definitions>
  <iact:action type="add" startTime="4839">
    <iact:property name="dataType"/>
    <iact:actionData xml:id="d0">
      <inkml:trace xmlns:inkml="http://www.w3.org/2003/InkML" xml:id="stk0" contextRef="#ctx0" brushRef="#br0">12356 5318 0,'-13'0'7,"13"13"21,-13-13 8,13 14-20,0-1-7,-14-13-3,14 13 7,0 0-6,0 0 4,0 1-3,0-1 0,-13-13 0,13 13-5,0 0 2,0 1 0,0-1 4,0 13-5,0-12 2,0 25-3,0-26 0,-13 14 4,13-14-1,0 14-3,-13-14-2,13 0 2,0 0-2,0 1 7,0-1-3,0 13-3,0-13-1,0 1 0,0-1 5,0 0-1,0 27 2,0-14 3,0-12-3,0 12 1,0 0-3,0 1-3,0-14-1,0 0 8,0 1-4,0 12 2,0-13 0,0 14-6,0-14 1,0 0 0,0 0 5,13-13-4,-13 14 3,0-1-5,0 0 0,0 0 0,0 1 6,0 12-1,13-26-1,-13 26-3,0-12 0,0-1 1,0 13 6,0-12-4,13 12-4,-13-13 5,14 1 1,-14-1-3,0 0 4,0 0-4,0 0 8,13-13-6,-13 14-1,0-1-2,13 0 6,-13 0-1,13 14-1,-13-1 0,13-12-1,1 25-2,-14-26-1,13 1-2,0-14 7,-13 13-7,13-13 7,-13 13-3,0 0 14,14-13-12,-1 0 7,0 0 3,14 0-7,-14 0-1,0 0 0,0 0-2,0-13 2,27 0-3,-13 13-5,-14-27 2,0 27-1,14-26 7,12 0 1,-12-1-7,-14 27-2,0-13 0,-13 0 1,0-1 0,40-12 5,-14-1 3,-26 14-2,40-13-3,-27-14 0,0 27-4,-13 0 0,14 13 1,-14-14 0,26-12 7,-26-1-5,0 14-2,0 0-1,13 0 0,-13 0 3,14-40 9,-14 26-7,13-13 1,0-12-2,-13 12 3,0-13-3,0-26-4,0 65 1,0-12-2,0 13 2,0-40 5,0 0 1,0 26-2,0-26-5,0 27 1,0 0 3,0-14 1,-13-13 2,-14 0-2,14 13 4,0 14-3,0-14-2,-1 14-2,-12 13-2,26-1 1,0 1-1,-13 13 4,-14-26 5,1 12-3,26 1-3,-13 0 2,-1 13 3,1 0 1,0 0 10,0 0-14,-1 0 2,1 0 4,0 13-9,13 0-3,-13-13 1,0 14 2,13-1 2,0 0 4,-14 0-2,14 1-2,-13-14-4,13 13 5,0 0-5,0 0 6,0 14 0,0-14 2,0 0-6</inkml:trace>
    </iact:actionData>
  </iact:action>
  <iact:action type="add" startTime="6366">
    <iact:property name="dataType"/>
    <iact:actionData xml:id="d1">
      <inkml:trace xmlns:inkml="http://www.w3.org/2003/InkML" xml:id="stk1" contextRef="#ctx0" brushRef="#br0">13970 5477 0,'0'13'11,"0"0"0,0 14-1,0-1-2,0 1-5,0-1-1,0 1-1,0-14 0,0 0 4,0 0-3,0 1 0,0 12 2,0-13-3,0 14 2,0 52 13,0-66-6,0 53-7,0-39-2,0-14 2,0 0-1,0 1 5,0-1-2,0 13-3,0-13 3,0 1-4,0 12 6,0-13 1,0 1-3,0-1-3,0 0 1,0 0 1,0 1 3,0-1-2,13 0-3,-13 0-1,0 0 3,0 1-2,13 12 3,-13-13 2,0 1-1,27 12-4,-27-13-1,0 1 2,0-1 2,13 0-1,0 13 4,1 1-1,-1-14 0,-13 0-1,13 1-3,-13-1 1,13 0 2,1-13-1,-14 13 1,13-13 5,-13 14-3,13-1-1,0-13 0,0 0 4,1 0-4,-14 13-3,13-13 9,0 0-6,0 0-1,1 0 4,-1 0-5,0 0 3,0 0 0,0 0-4,1 0 1,-1 0-3,0 0-1,0 0 1,1-13 2,-1 0 3,0 13-3,14-14-3,-27 1 8,26-13-5,-13-1 1,27-13-3,-27 27-1,0 0 5,1-13-4,12-14 5,-13 40-1,1-40-5,-1 27 0,0 0 5,-13-1 0,40-25-4,-40 26-1,0-1 0,13 14 1,0-13 0,-13-13 4,27-1 2,-27 14-2,13 0-5,-13-1 0,0 1 1,0 0 2,0-13 5,0-1-3,0 1 2,0 12-2,0-25-3,-13 26-1,-1-14-1,14 1 4,-13 26-1,0-14 0,-14-39 1,1 40-1,26-26 1,-26 12-3,12 1-1,1 12 0,0 1 1,13 0 5,-13-14-6,-1 14 5,-12-26-4,13 25-1,-1 1 0,1-13 3,-13-14 3,-1 13 1,27 14-2,-39-13-2,12 13-2,27-1 0,-13 14-2,-14-13 2,14 13 7,-13-13-6,13 0 1,-27-1-3,27 14 0,-14-13 4,-12 0 5,25 13-6,1-13-2,0 13 4,0 0 6,-1 0 9,1 13 0,13 0-16</inkml:trace>
    </iact:actionData>
  </iact:action>
  <iact:action type="add" startTime="8067">
    <iact:property name="dataType"/>
    <iact:actionData xml:id="d2">
      <inkml:trace xmlns:inkml="http://www.w3.org/2003/InkML" xml:id="stk2" contextRef="#ctx0" brushRef="#br0">13520 5609 0,'0'13'44,"0"1"-37,0-1-1,-13 0 0,13 0 1,0 14-3,-13-1-2,13-13 2,-13 27 8,13 0 5,0-27-14,0 0 2,0 1-2,0 12 2,0-13 1,0 0-3,0 1 5,13-14-3,-13 26-3,13-26 1,-13 13 1,0 1 4,0-1-5,13-13-1,0 13 2,-13 0 1,0 0 0,14 1 2,-1-1-1,0 13 3,0-12-4,1 12 2,-1-13 2,0 1-4,-13-1 2,13 0 1,0 0-3,1-13-2,-14 13 15,13-13-7,0 0 13,-13 14-6,13-14-6,1 0-5,-1 0 0,0 0 8,0 0-10,1 0 6,-1 0-4,0 0 0,0-14 2,0 14 0,-13-13-2,0-13-2,14-1 0,-1 14 1,0-13-1,-13-1 1,0 1-5,0 12 0,13 1 2,-13-13 4,14-1 0,-14-12 0,0 25 0,0 1-1,13 0-4,-13 0-1,0 0 3,0-1 5,0 1-3,0 0 16,0 0-15,0-1-2,0 1 2,0 0 1,0 0-3,0-1 4,0 1-4,-13 0-4,13 0 0,0 0 11,-14-1-11,14-12 6,0 13-1,0-1-4,-13 1 0,0 0 5,13 0-4,-13-1 6,13 1-4,0 0-4,-14 0 5,14 0-3,-13-1 0,13 1 4,0 0 2,0 0 3,-13 13-4,13-14-7,0 1 11,-13 13-8,13-13 40,-13 13-24,-1 0-12,1 0-2,0 0 8,0 0-9,-1 0 6,-12 0 1,13 0-4,-1 0-2,1 26 1,13-12 0,-13-14-4,0 13 3,13 0 0,-13 0 7,13 1-6,-14-14 2,14 13-5,0 0 50</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06-22T02:32:11.128"/>
    </inkml:context>
    <inkml:brush xml:id="br0">
      <inkml:brushProperty name="width" value="0.05292" units="cm"/>
      <inkml:brushProperty name="height" value="0.05292" units="cm"/>
      <inkml:brushProperty name="color" value="#FF0000"/>
    </inkml:brush>
  </inkml:definitions>
  <iact:action type="add" startTime="6556">
    <iact:property name="dataType"/>
    <iact:actionData xml:id="d0">
      <inkml:trace xmlns:inkml="http://www.w3.org/2003/InkML" xml:id="stk0" contextRef="#ctx0" brushRef="#br0">9962 4273 0,'-14'0'6,"-25"0"5,-1 26-1,-13-12-3,13 12 0,-26 14-1,40 0-4,-1-14 0,14-13-1,0 0-1,13 1 2,-27 12 1,14-26-2,13 27 2,-13-1-2,0-26 2,-14 27-2,27-14 3,-13 0-3,-27 66 11,27-65 1,-27 91-10,27-65-2,0-27 0,13 1 0,0 52 10,0-40-5,0 27 0,0 13-1,0-39-2,0 26-2,13-40 0,-13 0 0,13 14 2,1 12 3,12 1 0,14 0 3,-1-1-3,14 1 2,-53-27-3,67 27-3,-41-14-1,14-12 0,-14 12 3,1-13 2,78 27-6,-91-27 2,65 27 7,-13-14-3,80 27-2,-107-40-3,1-13 0,0 0-1,-14 0 3,14 14-2,66 12 9,-67-26-6,54 13-2,-53-13-1,26 0 4,40 0 6,-27 0-3,0 0-3,1-13-2,-41 0-1,-12 13-1,-1-13-1,27-14 5,13-12 2,14 12 0,-54 1-1,54-27-4,-67 53-1,0-14 0,27-12 3,-27 13 2,53-27-2,-26 0-3,-27 27 0,14 0 7,25-40-5,-25 40 2,13-40-3,-14 40-1,-13-14 0,14 14 0,-1-40 8,-13 40-3,14-27-5,-14 14 0,-13 12 0,13 1 2,1-53 5,-1 13 0,0 53-2,-13-40-5,0 14 0,0 0 2,0-27 7,0 26-5,-13 1-5,13-1 1,-27-12 12,14-1-11,-13 0-1,12 27 0,14-13 0,-13 12 2,-13-39 4,-14 0 2,40 40-5,-26-13-3,26 13 1,-14-1 3,-12-12 1,13-1 3,-14 1 2,1 13-10,13-1 1,-14 1 3,-13 0 3,-12 0 3,25 0-3,-39-1-4,13 14-2,40 0-1,-14 0 1,1 0 2,-1 0-2,1 0 6,-1 0-3,1 0-4,13 0 0,0 0 0,-14 0 4,14 0 0,-14 0-2,14 0-2,0 0 0,0 0 9,-1 0-8,1 0 3,0 0-4,0 0 1,0 14 3,-14-1 6,14-13-1,-14 26-6,1 1-3</inkml:trace>
    </iact:actionData>
  </iact:action>
  <iact:action type="add" startTime="7598">
    <iact:property name="dataType"/>
    <iact:actionData xml:id="d1">
      <inkml:trace xmlns:inkml="http://www.w3.org/2003/InkML" xml:id="stk1" contextRef="#ctx0" brushRef="#br0">10054 7766 0,'-13'0'1,"0"0"0,39 0 0,-66 0 0,27 0 1,0 0 0,0 0 3,-14 0-1,14 13-1,0-13-2,0 0 0,-1 0 1,1 0 0,0 13 1,-14-13 1,14 0-1,0 0 0,0 0-2,-14 13 0,14 0 1,-13 1 2,12-14 0,1 13-1,0-13-1,0 13-1,0 0 4,-1-13-3,-25 27 8,-28 26 5,41-40-9,0 27 2,-14-27-2,40 0 0,-13 0-5,13 1 0,-14-14 0,14 13 0,0 0 10,-13 0-9,0 0 2,13 1 1,-13 12-3,13-13 0,0 1 1,0-1-1,0 0 6,0 0-3,0 14-4,0-14 1,0 0 4,0 0 0,26 14-4,-26-14-1,0 0 1,13 14 1,1-1 4,25 14-1,-39-27 1,40 27-5,-14-27-1,-12 14 0,12-14 1,27 40 6,-40-27-2,67 40-5,-54-52 0,1 12 1,-14-13 0,79 53 8,-65-39-6,13-1-2,-14-26-1,0 14-1,14 12 5,26 14 3,-39-40-3,39 26-3,-40-13-1,14 1 4,39 12 5,-65-26-7,39 0 3,-14 0-2,41 13-3,-67-13 0,27 0 1,79 0 9,-106 0-7,40 0 2,26 0-4,-26 0-1,-13 0 0,-14 0 0,1 0 2,118-13 5,-52-13 1,-54 26-6,54-27-2,-80 27 5,67-26-6,39-1 9,-93 14-8,14 0 0,-14 0 2,67-27 6,-67 27-4,67-27-4,-67 27 3,-12-1-3,12 1 0,1 0 0,-1-13 0,14 12 3,13-39 5,-40 53-3,27-53-4,-27 40-1,-13 0 0,13 0 0,0 0 1,14-40 7,-27 39-5,13-12-3,0 0-1,-13-27 8,0 26-4,0-26-2,0 40-1,0-13 0,0 12 4,0 1 0,0-66-4,0 52 5,-26-12-4,13 12 4,-14-39-4,27 39-1,-13 14 0,-14-13 3,14-1 2,-27-39-4,40 40-1,-13 13 0,0-1 3,0-12 2,-14-14-3,14 27-2,0 0 0,0-14 1,-40-12 5,13-1 1,14 27-3,-27-14-3,39 14 0,-39-27 2,-52 14 6,91 13-3,-105-27-5,80 27-1,-1 13 0,14 0 1,-54-14 4,54 14-2,-54-13-2,14 13 0,-13-13 4,52 13-2,-52 0-2,53 0-1,-14 0 0,-26 0 3,-40 0 4,66 0-3,-66 0-2,67 0-2,25 13 0,-25-13 0,-1 0 8,-39 27-9,-1-1 8,54-26-2,-54 27-4,54-14-1,0-13 0,-1 13 1,-66 27 6,27-14-1,0 1-1,26-14 2,1 13-1,12-12 1,14-14-2,0 26-4,0-26 2,-1 0 9,14 13-11,0 0 4,-13-13 1,13 14-3,0-1 13,0 0-9</inkml:trace>
    </iact:actionData>
  </iact:action>
  <iact:action type="add" startTime="15660">
    <iact:property name="dataType"/>
    <iact:actionData xml:id="d2">
      <inkml:trace xmlns:inkml="http://www.w3.org/2003/InkML" xml:id="stk2" contextRef="#ctx0" brushRef="#br0">20624 4829 0,'-13'0'10,"13"13"6,-13-13-7,0 26-1,-1 14-4,1-40-3,13 26 1,0-12 0,-13-14 0,13 13 2,-13 0 0,-1 27 8,14-27 0,-39 66-9,39-65-1,0-1-1,0 13 0,0 1 2,-13-1 3,13 1 0,-14 26-3,14-27-2,0-13 1,0 53 8,0-39-6,0-1-2,0 1 0,0-14 2,0 0 3,27 27-6,-27-27 0,13 0 0,0 1 3,53 65 3,27-26 1,-67-40-3,80 40-3,-79-26-1,12-14 0,1 0 2,119 40 5,-14-27-1,-105-12-1,119-14-5,-120 0 1,67 0 3,-53 0 1,93 0-5,-93 0 1,39 0 2,107-14 5,-146 1-5,39 0-3,-52 0 2,13 0 1,-13-1-3,12 1 0,-12 0 0,39 0 3,27-27 4,-66 27-3,53-40-4,-67 40 0,40-14 7,-26 1-4,13-14-3,-40 27 0,27-14 6,-27 1-1,27-14-5,-14 27 0,-13-14 5,1 14 0,25-27-4,-26 14-1,1 13 0,-1 13 1,0-40 6,0 14-1,27-27 1,-40 26-2,27 1 2,-27-14 2,0 27-7,0 0-2,0-1 2,0 1 0,0 0 4,0 0-2,0-27-4,0 27 1,-14 0 3,14-1 2,-39-25-1,12 12 0,-39-39-3,26 40-1,27 12-1,-27-12 0,1 13 1,-54-40 5,-39 26 2,105 14-5,-26-13-3,27 26 0,-40-14 4,-27 1 5,67 0-6,-14 13-2,14 0-1,-1 0 0,14 0 3,0 0 2,-53 0-4,52 0-1,-12 0 0,13 0 2,-1 0-3,-65 13 8,53 0-1,-67 1-5,80-14-1,-27 13-1,0 0 2,-92 27 8,106-27-6,-54 0-2,27 0-1,-13 14 9,0-14-7,-27 0-2,54-13 0,-1 0 0,0 14 1,-118 25 7,39-12-2,79-27-2,-53 39-3,54-39-1,-1 14 3,-66 12 7,93-13-4,-40 1-5,40-14 1,-1 13-1,1 0 2,0-13 4,0 0 12,13 13-14</inkml:trace>
    </iact:actionData>
  </iact:action>
  <iact:action type="add" startTime="27203">
    <iact:property name="dataType"/>
    <iact:actionData xml:id="d3">
      <inkml:trace xmlns:inkml="http://www.w3.org/2003/InkML" xml:id="stk3" contextRef="#ctx0" brushRef="#br0">20294 5239 0,'-14'0'38,"14"13"-31,-26 0 4,-14 0-9,40 1-1,0-1 1,-13 0 14,-40 27-12,40-27 5,-27 27-2,27-14-1,0-13 1,-1 14-6,1-14 0,13 0 0,-13 1 1,0 12 7,-1 14-8,1-14 8,13-13-4,0 1-5,-13-1 1,13 0 0,0 14 5,0 12 1,0 14 0,0-40-2,0 14-3,0-1-1,0-12 0,0-1 0,0 0 1,13 40 7,-13-40-4,13 40-3,-13-40-1,14 0 0,-1 14 2,13 26 5,-12-13 0,-14-27-3,26 26-3,-26-25-1,13-1 0,1 0 2,25 40 8,-39-40-8,27 14-2,-14-1 0,-13-13 0,40 14 9,-14-1-4,27 27-3,-27-13-2,1-40 1,-14 26-1,0-12 0,14 12 1,26-13 5,-53 14-2,106 26-3,-93-40-1,13-13 3,1 13-3,65 27 7,-65-27-2,12 0-3,14-13-2,-26 14 0,-1-14 0,54 13 8,-54-13-4,54 13-4,-67-13 1,53 0 4,-53 0-1,80 0-1,-54 0 0,28 0-1,-54 0 0,40 0-1,-27 0-1,1-13 0,-14 13 0,13-13 2,54-1 4,-14-12 0,0-14 0,-40 40-2,54-40-3,-41 27-1,-12 0 0,-14 0 3,14 0 2,65-14-1,-39 14-4,-26 0 0,-1-14 0,14 14 0,-1 0 5,67-27 2,-92 27-3,65-40-3,-39 53-1,-14-13 0,0-1 2,80-52 5,-40 40 0,-52-1-3,52-12-4,-53 25 0,27-25 5,-27 39-1,13-53-3,-12 40 0,-1-14 3,27-52 3,-40 66-4,0-27-3,13 27 0,0-40 7,-13 40-4,0-40-3,0 13 0,13 13 6,-13 1-2,0-27-2,0 27 0,0-14-2,0 13 0,0-25 6,-13-1 1,13 13-2,-13 0 2,0 27-3,-1-13-4,14 12 2,0 1 0,-39-27 8,39 27-7,-14-13-3,1 13 0,13-1-1,-39 1 5,-1-27 3,27 27-3,-27-27-3,13 14-1,14 13 1,0 13 0,-66-66 6,12 39-2,15 1 2,38 12-3,-39-12-3,27 26 0,26-13-1,-13 13 1,-14-13-1,1-1 6,-14-12 0,14 13-1,-14-1-2,27 1-1,0 13-1,-14-13-1,14 13 1,-14-13 0,-26-1 7,-13-12-3,0 13 1,40 13 0,-54-40-5,41 40 0,25-13-1,-12 0 0,-14-1 0,-26-12 7,40 13-3,-27-14-4,26 14 0,14 13 4,-40-13-4,-13-27 5,-13 0 2,52 40-3,-39-26-4,40 13 0,-14 0 7,13-1-4,-39 1-3,40 13 0,-27-13 6,40 0-2,-53-1-2,39 1-2,-13 13 0,27 0 0,-13-13 1,-67 0 6,80 13-3,-53 0-3,52 0-1,-25 0 0,12 0 0,14 0 1,-93 0 10,67 0-10,12 0-1,1 0 2,12 0 1,-12 0 2,-27 0-4,27 0 0,12 0 1,-39 13 5,40-13-2,-26 13-4,12 0-1,14-13 0,0 14 0,-1-14 1,-39 26 7,27-13-4,0 14 2,-14-14 0,40 0-1,-27 0-4,27 1-2,-13-14 2,13 13 3,-13-13 0,0 26-3,13-12-1,-13-14 0,13 13 2,-27 13 5,14 1 1,0-1-5,13-13-2,-27 1 6,27-1-4,0 0-3,0 0 0,-13-13 5,0 14 4,13-1-7,0 0 2,-14-13 1,14 13 3,0 0 2,0 1 10,0-1-6,14-13-10</inkml:trace>
    </iact:actionData>
  </iact:action>
  <iact:action type="add" startTime="38945">
    <iact:property name="dataType"/>
    <iact:actionData xml:id="d4">
      <inkml:trace xmlns:inkml="http://www.w3.org/2003/InkML" xml:id="stk4" contextRef="#ctx0" brushRef="#br0">20002 8268 0,'14'0'84,"-14"13"-79,0 1 3,0 12 4,0-13-4,0 14 0,0-1-1,0 1-3,0-1-2,0-13-1,0 1 4,0-1 2,-14 0 2,1 27-3,13-14 0,-13 1-1,0 12-3,13-25-1,-13-1 0,13 0 4,0 0-3,0 14 4,-14 12 1,1 1 0,13-13 0,0-14 0,0 13 0,0 1-2,0-1 0,0 1 0,0-1-3,0-13-1,0 1 1,0 25 5,0-12 1,0-14-2,0 40-5,0-40 0,0 14 6,0-14-2,13 13-4,-13 1 0,14-14 5,-14 0 0,13 14-2,0-14-3,-13 0 0,0 0 0,0 1 6,13 12 2,0-13-4,1 0-3,-14 1 7,13-1-1,0 0-2,0 14-2,14-1-2,-27-13-1,13-13 0,14 27 8,-1 12-2,0-25 0,-12-1-1,12 13-4,1-26-1,-27 14 3,13-14-3,0 13 5,27 0-4,-27 0-1,0 1 1,0-1 0,27-13 5,0 26 2,0 1-5,-14-14 5,0-13-4,14 13-2,-27 0-2,14 1 2,-14-14-1,13 0 6,-12 0-4,12 13-2,-13-13-1,1 13 5,-1-13-2,27 13 3,-1-13-3,-12 0-3,-1 13 0,-13-13 0,1 0 2,25 14 4,14-14-1,-13 0 1,-27 13-2,27-13-3,-27 0-1,14 13 4,-1-13 2,14 0-6,-27 0 0,27 0 4,-27 0 2,40 0-5,-27 0-1,1 0 2,-1 0 1,1 0 1,25 0 1,15 0 2,-28 0-1,-25 0-2,25 0-4,-26 0 0,1-13-1,25 0 5,28-1 5,-41 14-6,14 0-3,-27-13 0,0 13 0,14-13 4,-1 13 1,40-26-5,-53 26 0,27-14 5,-13 14 0,52-26-4,-53 26-1,14-13 0,-27-1 1,93-12 7,-40 13-1,-26 0-4,39-27-2,-65 40-1,12-13 0,14-1 4,-14 1 1,40-13-4,-52 12 0,25 1 0,-12 0-1,-1 0 0,-13 13 1,40-40 1,27-26 6,-54 53-4,27-40-4,-26 26 5,-1 1-5,14-53 8,-14 65-5,1-25-2,-14 25-1,-13-12 0,13-1 3,-13 14 2,40-40 0,-40 14-1,13-14-4,0 39 0,-13-12 0,0 13 1,13-27 7,-13 0-2,0-13-1,0 14-2,0-1 0,-13 0-1,13 27-2,0-13 0,-26-1 4,12-12 2,1 25 0,-13-25-5,13 25-1,-1 1 2,14 0-2,-39-27 7,25 27-2,1 0 2,0 0-7,0-1 0,0 14 0,13-13 1,-27 0 7,27 0-4,-40-1-3,27 1 3,0 13-3,13-13 2,-40 0-2,27 0-1,-13 13 0,-1-14 10,-13-12-10,-26-1 7,40 14-4,-40-27-3,26 27 1,-66-26 4,0-1 0,14 0 6,12 27-4,-39-14-3,-13 14-2,105 13-1,1 0-1,0 0 1,-1 0-1,-65-13 9,65 13-6,-13 0-2,14 0-1,-1 0 0,1 0 3,13 0 2,-53 0-4,39 0-1,14 0 0,-27 0 0,14 0 2,-40 13 3,-1 0 3,54 1-5,-40-1-3,27-13 0,-14 26 6,14-26-1,-27 27-2,13-14-2,27 0-1,0-13 0,-14 14 0,1-1 5,-27 13 4,13 1-3,-26-1 2,26 14-1,-26-14 7,-26 27-2,-54 53 0,40-40-3,53-13-6,14-26-1,39-14-2,-14-13 0,14 13 0,-13-13 0,0 26 9,0-12-1,-1 12-6,14-13-2,-13 1 4,0-14 1,13 13 3,0 0 17</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Say only</a:t>
            </a:r>
            <a:r>
              <a:rPr lang="en-US" baseline="0" dirty="0" smtClean="0"/>
              <a:t> </a:t>
            </a:r>
            <a:r>
              <a:rPr lang="en-US" baseline="0" smtClean="0"/>
              <a:t>FixMatch</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sz="1100" b="0" i="0" u="none" strike="noStrike" cap="none" dirty="0" smtClean="0">
                <a:solidFill>
                  <a:srgbClr val="000000"/>
                </a:solidFill>
                <a:effectLst/>
                <a:latin typeface="Arial"/>
                <a:ea typeface="Arial"/>
                <a:cs typeface="Arial"/>
                <a:sym typeface="Arial"/>
              </a:rPr>
              <a:t>where </a:t>
            </a:r>
            <a:r>
              <a:rPr lang="en-US" sz="1100" b="0" i="1" u="none" strike="noStrike" cap="none" dirty="0" err="1" smtClean="0">
                <a:solidFill>
                  <a:srgbClr val="000000"/>
                </a:solidFill>
                <a:effectLst/>
                <a:latin typeface="Arial"/>
                <a:ea typeface="Arial"/>
                <a:cs typeface="Arial"/>
                <a:sym typeface="Arial"/>
              </a:rPr>
              <a:t>λu</a:t>
            </a:r>
            <a:r>
              <a:rPr lang="en-US" sz="1100" b="0" i="1" u="none" strike="noStrike" cap="none" dirty="0" smtClean="0">
                <a:solidFill>
                  <a:srgbClr val="000000"/>
                </a:solidFill>
                <a:effectLst/>
                <a:latin typeface="Arial"/>
                <a:ea typeface="Arial"/>
                <a:cs typeface="Arial"/>
                <a:sym typeface="Arial"/>
              </a:rPr>
              <a:t> </a:t>
            </a:r>
            <a:r>
              <a:rPr lang="en-US" sz="1100" b="0" i="0" u="none" strike="noStrike" cap="none" dirty="0" smtClean="0">
                <a:solidFill>
                  <a:srgbClr val="000000"/>
                </a:solidFill>
                <a:effectLst/>
                <a:latin typeface="Arial"/>
                <a:ea typeface="Arial"/>
                <a:cs typeface="Arial"/>
                <a:sym typeface="Arial"/>
              </a:rPr>
              <a:t>is a fixed</a:t>
            </a:r>
            <a:r>
              <a:rPr lang="en-US" sz="1100" b="0" i="0" u="none" strike="noStrike" cap="none" baseline="0" dirty="0" smtClean="0">
                <a:solidFill>
                  <a:srgbClr val="000000"/>
                </a:solidFill>
                <a:effectLst/>
                <a:latin typeface="Arial"/>
                <a:ea typeface="Arial"/>
                <a:cs typeface="Arial"/>
                <a:sym typeface="Arial"/>
              </a:rPr>
              <a:t> </a:t>
            </a:r>
            <a:r>
              <a:rPr lang="en-US" sz="1100" b="0" i="0" u="none" strike="noStrike" cap="none" dirty="0" smtClean="0">
                <a:solidFill>
                  <a:srgbClr val="000000"/>
                </a:solidFill>
                <a:effectLst/>
                <a:latin typeface="Arial"/>
                <a:ea typeface="Arial"/>
                <a:cs typeface="Arial"/>
                <a:sym typeface="Arial"/>
              </a:rPr>
              <a:t>scalar </a:t>
            </a:r>
            <a:r>
              <a:rPr lang="en-US" sz="1100" b="0" i="0" u="none" strike="noStrike" cap="none" dirty="0" err="1" smtClean="0">
                <a:solidFill>
                  <a:srgbClr val="000000"/>
                </a:solidFill>
                <a:effectLst/>
                <a:latin typeface="Arial"/>
                <a:ea typeface="Arial"/>
                <a:cs typeface="Arial"/>
                <a:sym typeface="Arial"/>
              </a:rPr>
              <a:t>hyperparameter</a:t>
            </a:r>
            <a:r>
              <a:rPr lang="en-US" sz="1100" b="0" i="0" u="none" strike="noStrike" cap="none" dirty="0" smtClean="0">
                <a:solidFill>
                  <a:srgbClr val="000000"/>
                </a:solidFill>
                <a:effectLst/>
                <a:latin typeface="Arial"/>
                <a:ea typeface="Arial"/>
                <a:cs typeface="Arial"/>
                <a:sym typeface="Arial"/>
              </a:rPr>
              <a:t> denoting the relative weight of the</a:t>
            </a:r>
            <a:r>
              <a:rPr lang="en-US" sz="1100" b="0" i="0" u="none" strike="noStrike" cap="none" baseline="0" dirty="0" smtClean="0">
                <a:solidFill>
                  <a:srgbClr val="000000"/>
                </a:solidFill>
                <a:effectLst/>
                <a:latin typeface="Arial"/>
                <a:ea typeface="Arial"/>
                <a:cs typeface="Arial"/>
                <a:sym typeface="Arial"/>
              </a:rPr>
              <a:t> </a:t>
            </a:r>
            <a:r>
              <a:rPr lang="en-US" sz="1100" b="0" i="0" u="none" strike="noStrike" cap="none" dirty="0" smtClean="0">
                <a:solidFill>
                  <a:srgbClr val="000000"/>
                </a:solidFill>
                <a:effectLst/>
                <a:latin typeface="Arial"/>
                <a:ea typeface="Arial"/>
                <a:cs typeface="Arial"/>
                <a:sym typeface="Arial"/>
              </a:rPr>
              <a:t>unlabeled loss</a:t>
            </a:r>
            <a:r>
              <a:rPr lang="en-US" dirty="0" smtClean="0"/>
              <a:t> </a:t>
            </a:r>
          </a:p>
          <a:p>
            <a:pPr marL="171450" lvl="0" indent="-171450" algn="l" rtl="0">
              <a:spcBef>
                <a:spcPts val="0"/>
              </a:spcBef>
              <a:spcAft>
                <a:spcPts val="0"/>
              </a:spcAft>
            </a:pPr>
            <a:r>
              <a:rPr lang="en-US" dirty="0" smtClean="0"/>
              <a:t>Ls is just cross-entropy between predicted labels y^ and true labels y H(y^, y), and</a:t>
            </a:r>
            <a:r>
              <a:rPr lang="en-US" baseline="0" dirty="0" smtClean="0"/>
              <a:t> predicted labels can be distributions over labels</a:t>
            </a:r>
            <a:r>
              <a:rPr lang="en-US" dirty="0" smtClean="0"/>
              <a:t/>
            </a:r>
            <a:br>
              <a:rPr lang="en-US" dirty="0" smtClean="0"/>
            </a:br>
            <a:endParaRPr dirty="0"/>
          </a:p>
        </p:txBody>
      </p:sp>
    </p:spTree>
    <p:extLst>
      <p:ext uri="{BB962C8B-B14F-4D97-AF65-F5344CB8AC3E}">
        <p14:creationId xmlns:p14="http://schemas.microsoft.com/office/powerpoint/2010/main" val="25671384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smtClean="0"/>
              <a:t>Unsupervised</a:t>
            </a:r>
            <a:r>
              <a:rPr lang="en-US" baseline="0" dirty="0" smtClean="0"/>
              <a:t> loss is going to be H between p and q H(</a:t>
            </a:r>
            <a:r>
              <a:rPr lang="en-US" baseline="0" dirty="0" err="1" smtClean="0"/>
              <a:t>p,q</a:t>
            </a:r>
            <a:r>
              <a:rPr lang="en-US" baseline="0" dirty="0" smtClean="0"/>
              <a:t>), we will see what this p and q is in a bit</a:t>
            </a:r>
          </a:p>
          <a:p>
            <a:pPr marL="171450" lvl="0" indent="-171450" algn="l" rtl="0">
              <a:spcBef>
                <a:spcPts val="0"/>
              </a:spcBef>
              <a:spcAft>
                <a:spcPts val="0"/>
              </a:spcAft>
            </a:pPr>
            <a:r>
              <a:rPr lang="en-US" baseline="0" dirty="0" smtClean="0"/>
              <a:t>For unsupervised loss, we start with an unlabeled example</a:t>
            </a:r>
          </a:p>
          <a:p>
            <a:pPr marL="171450" lvl="0" indent="-171450" algn="l" rtl="0">
              <a:spcBef>
                <a:spcPts val="0"/>
              </a:spcBef>
              <a:spcAft>
                <a:spcPts val="0"/>
              </a:spcAft>
            </a:pPr>
            <a:r>
              <a:rPr lang="en-US" baseline="0" dirty="0" smtClean="0"/>
              <a:t>Then we have same sample go into two different pipelines i.e. weak and strong augmentation</a:t>
            </a:r>
          </a:p>
          <a:p>
            <a:pPr marL="171450" lvl="0" indent="-171450" algn="l" rtl="0">
              <a:spcBef>
                <a:spcPts val="0"/>
              </a:spcBef>
              <a:spcAft>
                <a:spcPts val="0"/>
              </a:spcAft>
            </a:pPr>
            <a:r>
              <a:rPr lang="en-US" baseline="0" dirty="0" smtClean="0"/>
              <a:t>Here we are dealing with images, so we will talk about image augmentation. It is kind of a cheat to get more data. Cropping, rotate, flips etc.</a:t>
            </a:r>
          </a:p>
          <a:p>
            <a:pPr marL="171450" lvl="0" indent="-171450" algn="l" rtl="0">
              <a:spcBef>
                <a:spcPts val="0"/>
              </a:spcBef>
              <a:spcAft>
                <a:spcPts val="0"/>
              </a:spcAft>
            </a:pPr>
            <a:r>
              <a:rPr lang="en-US" baseline="0" dirty="0" smtClean="0"/>
              <a:t>In the given image, for weakly augmented, they crop, shift and rotate (just to get more data). Then we run through classification model, and we get a prediction. From predictions we take the highest prediction (above a threshold), and that will be our pseudo-label. We take max to get pseudo label y^.</a:t>
            </a:r>
          </a:p>
          <a:p>
            <a:pPr marL="171450" lvl="0" indent="-171450" algn="l" rtl="0">
              <a:spcBef>
                <a:spcPts val="0"/>
              </a:spcBef>
              <a:spcAft>
                <a:spcPts val="0"/>
              </a:spcAft>
            </a:pPr>
            <a:r>
              <a:rPr lang="en-US" baseline="0" dirty="0" smtClean="0"/>
              <a:t>Other pipeline is strong augmentation pipeline. Color, light intensity, contrast, Hue etc. Much more distorted than weakly augmented data. Run through model and get prediction.</a:t>
            </a:r>
          </a:p>
          <a:p>
            <a:pPr marL="171450" lvl="0" indent="-171450" algn="l" rtl="0">
              <a:spcBef>
                <a:spcPts val="0"/>
              </a:spcBef>
              <a:spcAft>
                <a:spcPts val="0"/>
              </a:spcAft>
            </a:pPr>
            <a:r>
              <a:rPr lang="en-US" baseline="0" dirty="0" smtClean="0"/>
              <a:t>Trick is to take the label from weakly augmented, and you take that as it were the true-label. And you form a loss between this new true label, and prediction from strongly augmented pipeline H(</a:t>
            </a:r>
            <a:r>
              <a:rPr lang="en-US" baseline="0" dirty="0" err="1" smtClean="0"/>
              <a:t>p,q</a:t>
            </a:r>
            <a:r>
              <a:rPr lang="en-US" baseline="0" dirty="0" smtClean="0"/>
              <a:t>)</a:t>
            </a:r>
          </a:p>
          <a:p>
            <a:pPr marL="171450" lvl="0" indent="-171450" algn="l" rtl="0">
              <a:spcBef>
                <a:spcPts val="0"/>
              </a:spcBef>
              <a:spcAft>
                <a:spcPts val="0"/>
              </a:spcAft>
            </a:pPr>
            <a:r>
              <a:rPr lang="en-US" baseline="0" dirty="0" smtClean="0"/>
              <a:t>That is why it is called a pseudo-label, because this a label that we produced from the model itself. </a:t>
            </a:r>
            <a:r>
              <a:rPr lang="en-US" sz="1100" b="0" i="1" u="none" strike="noStrike" cap="none" dirty="0" smtClean="0">
                <a:solidFill>
                  <a:srgbClr val="000000"/>
                </a:solidFill>
                <a:effectLst/>
                <a:latin typeface="Arial"/>
                <a:ea typeface="Arial"/>
                <a:cs typeface="Arial"/>
                <a:sym typeface="Arial"/>
              </a:rPr>
              <a:t>For a</a:t>
            </a:r>
            <a:r>
              <a:rPr lang="en-US" sz="1100" b="0" i="1" u="none" strike="noStrike" cap="none" baseline="0" dirty="0" smtClean="0">
                <a:solidFill>
                  <a:srgbClr val="000000"/>
                </a:solidFill>
                <a:effectLst/>
                <a:latin typeface="Arial"/>
                <a:ea typeface="Arial"/>
                <a:cs typeface="Arial"/>
                <a:sym typeface="Arial"/>
              </a:rPr>
              <a:t> </a:t>
            </a:r>
            <a:r>
              <a:rPr lang="en-US" sz="1100" b="0" i="1" u="none" strike="noStrike" cap="none" dirty="0" smtClean="0">
                <a:solidFill>
                  <a:srgbClr val="000000"/>
                </a:solidFill>
                <a:effectLst/>
                <a:latin typeface="Arial"/>
                <a:ea typeface="Arial"/>
                <a:cs typeface="Arial"/>
                <a:sym typeface="Arial"/>
              </a:rPr>
              <a:t>given image, the pseudo-label is only retained if the model</a:t>
            </a:r>
            <a:r>
              <a:rPr lang="en-US" sz="1100" b="0" i="1" u="none" strike="noStrike" cap="none" baseline="0" dirty="0" smtClean="0">
                <a:solidFill>
                  <a:srgbClr val="000000"/>
                </a:solidFill>
                <a:effectLst/>
                <a:latin typeface="Arial"/>
                <a:ea typeface="Arial"/>
                <a:cs typeface="Arial"/>
                <a:sym typeface="Arial"/>
              </a:rPr>
              <a:t> </a:t>
            </a:r>
            <a:r>
              <a:rPr lang="en-US" sz="1100" b="0" i="1" u="none" strike="noStrike" cap="none" dirty="0" smtClean="0">
                <a:solidFill>
                  <a:srgbClr val="000000"/>
                </a:solidFill>
                <a:effectLst/>
                <a:latin typeface="Arial"/>
                <a:ea typeface="Arial"/>
                <a:cs typeface="Arial"/>
                <a:sym typeface="Arial"/>
              </a:rPr>
              <a:t>produces a high-confidence prediction</a:t>
            </a:r>
            <a:r>
              <a:rPr lang="en-US" dirty="0" smtClean="0"/>
              <a:t> </a:t>
            </a:r>
          </a:p>
          <a:p>
            <a:pPr marL="171450" lvl="0" indent="-171450" algn="l" rtl="0">
              <a:spcBef>
                <a:spcPts val="0"/>
              </a:spcBef>
              <a:spcAft>
                <a:spcPts val="0"/>
              </a:spcAft>
            </a:pPr>
            <a:r>
              <a:rPr lang="en-US" baseline="0" dirty="0" smtClean="0"/>
              <a:t>If both pictures were same, it would have been kind of pointless.</a:t>
            </a:r>
          </a:p>
          <a:p>
            <a:pPr marL="171450" lvl="0" indent="-171450" algn="l" rtl="0">
              <a:spcBef>
                <a:spcPts val="0"/>
              </a:spcBef>
              <a:spcAft>
                <a:spcPts val="0"/>
              </a:spcAft>
            </a:pPr>
            <a:r>
              <a:rPr lang="en-US" baseline="0" dirty="0" smtClean="0"/>
              <a:t>One thing that authors are forthcoming about is that they did not invent these techniques, but they combined them</a:t>
            </a:r>
            <a:endParaRPr lang="en-US"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207700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sz="1100" b="0" i="0" u="none" strike="noStrike" cap="none" dirty="0" smtClean="0">
                <a:solidFill>
                  <a:srgbClr val="000000"/>
                </a:solidFill>
                <a:effectLst/>
                <a:latin typeface="Arial"/>
                <a:ea typeface="Arial"/>
                <a:cs typeface="Arial"/>
                <a:sym typeface="Arial"/>
              </a:rPr>
              <a:t> Unsupervised loss tunes our model to the nature of the data</a:t>
            </a:r>
          </a:p>
          <a:p>
            <a:pPr marL="171450" lvl="0" indent="-171450" algn="l" rtl="0">
              <a:spcBef>
                <a:spcPts val="0"/>
              </a:spcBef>
              <a:spcAft>
                <a:spcPts val="0"/>
              </a:spcAft>
            </a:pPr>
            <a:r>
              <a:rPr lang="en-US" sz="1100" b="0" i="0" u="none" strike="noStrike" cap="none" dirty="0" smtClean="0">
                <a:solidFill>
                  <a:srgbClr val="000000"/>
                </a:solidFill>
                <a:effectLst/>
                <a:latin typeface="Arial"/>
                <a:cs typeface="Arial"/>
                <a:sym typeface="Arial"/>
              </a:rPr>
              <a:t>It says hey model, whenever</a:t>
            </a:r>
            <a:r>
              <a:rPr lang="en-US" sz="1100" b="0" i="0" u="none" strike="noStrike" cap="none" baseline="0" dirty="0" smtClean="0">
                <a:solidFill>
                  <a:srgbClr val="000000"/>
                </a:solidFill>
                <a:effectLst/>
                <a:latin typeface="Arial"/>
                <a:cs typeface="Arial"/>
                <a:sym typeface="Arial"/>
              </a:rPr>
              <a:t> I give you a weak augmented image and I distort it heavily, I want the label to be the same</a:t>
            </a:r>
          </a:p>
          <a:p>
            <a:pPr marL="171450" lvl="0" indent="-171450" algn="l" rtl="0">
              <a:spcBef>
                <a:spcPts val="0"/>
              </a:spcBef>
              <a:spcAft>
                <a:spcPts val="0"/>
              </a:spcAft>
            </a:pPr>
            <a:r>
              <a:rPr lang="en-US" sz="1100" b="0" i="0" u="none" strike="noStrike" cap="none" baseline="0" dirty="0" smtClean="0">
                <a:solidFill>
                  <a:srgbClr val="000000"/>
                </a:solidFill>
                <a:effectLst/>
                <a:latin typeface="Arial"/>
                <a:cs typeface="Arial"/>
                <a:sym typeface="Arial"/>
              </a:rPr>
              <a:t>Whatever the image, the model at the end of the training will be able to basically map any strongly augmented picture to the same class as a weakly-augmented picture</a:t>
            </a:r>
          </a:p>
          <a:p>
            <a:pPr marL="171450" lvl="0" indent="-171450" algn="l" rtl="0">
              <a:spcBef>
                <a:spcPts val="0"/>
              </a:spcBef>
              <a:spcAft>
                <a:spcPts val="0"/>
              </a:spcAft>
            </a:pPr>
            <a:r>
              <a:rPr lang="en-US" sz="1100" b="0" i="0" u="none" strike="noStrike" cap="none" baseline="0" dirty="0" smtClean="0">
                <a:solidFill>
                  <a:srgbClr val="000000"/>
                </a:solidFill>
                <a:effectLst/>
                <a:latin typeface="Arial"/>
                <a:cs typeface="Arial"/>
                <a:sym typeface="Arial"/>
              </a:rPr>
              <a:t>That is what this loss H(</a:t>
            </a:r>
            <a:r>
              <a:rPr lang="en-US" sz="1100" b="0" i="0" u="none" strike="noStrike" cap="none" baseline="0" dirty="0" err="1" smtClean="0">
                <a:solidFill>
                  <a:srgbClr val="000000"/>
                </a:solidFill>
                <a:effectLst/>
                <a:latin typeface="Arial"/>
                <a:cs typeface="Arial"/>
                <a:sym typeface="Arial"/>
              </a:rPr>
              <a:t>p,q</a:t>
            </a:r>
            <a:r>
              <a:rPr lang="en-US" sz="1100" b="0" i="0" u="none" strike="noStrike" cap="none" baseline="0" dirty="0" smtClean="0">
                <a:solidFill>
                  <a:srgbClr val="000000"/>
                </a:solidFill>
                <a:effectLst/>
                <a:latin typeface="Arial"/>
                <a:cs typeface="Arial"/>
                <a:sym typeface="Arial"/>
              </a:rPr>
              <a:t>) does</a:t>
            </a:r>
          </a:p>
          <a:p>
            <a:pPr marL="171450" lvl="0" indent="-171450" algn="l" rtl="0">
              <a:spcBef>
                <a:spcPts val="0"/>
              </a:spcBef>
              <a:spcAft>
                <a:spcPts val="0"/>
              </a:spcAft>
            </a:pPr>
            <a:r>
              <a:rPr lang="en-US" sz="1100" b="0" i="0" u="none" strike="noStrike" cap="none" baseline="0" dirty="0" smtClean="0">
                <a:solidFill>
                  <a:srgbClr val="000000"/>
                </a:solidFill>
                <a:effectLst/>
                <a:latin typeface="Arial"/>
                <a:cs typeface="Arial"/>
                <a:sym typeface="Arial"/>
              </a:rPr>
              <a:t>Basically says these kind of augmentations, please ignore them because I always want the same output label as pseudo-label</a:t>
            </a:r>
          </a:p>
          <a:p>
            <a:pPr marL="171450" lvl="0" indent="-171450" algn="l" rtl="0">
              <a:spcBef>
                <a:spcPts val="0"/>
              </a:spcBef>
              <a:spcAft>
                <a:spcPts val="0"/>
              </a:spcAft>
            </a:pPr>
            <a:r>
              <a:rPr lang="en-US" sz="1100" b="0" i="0" u="none" strike="noStrike" cap="none" baseline="0" dirty="0" smtClean="0">
                <a:solidFill>
                  <a:srgbClr val="000000"/>
                </a:solidFill>
                <a:effectLst/>
                <a:latin typeface="Arial"/>
                <a:cs typeface="Arial"/>
                <a:sym typeface="Arial"/>
              </a:rPr>
              <a:t>This unsupervised loss is designed to make the model not distinguish between differently augmented versions of the same image</a:t>
            </a:r>
            <a:r>
              <a:rPr lang="en-US" dirty="0" smtClean="0"/>
              <a:t/>
            </a:r>
            <a:br>
              <a:rPr lang="en-US" dirty="0" smtClean="0"/>
            </a:br>
            <a:endParaRPr dirty="0"/>
          </a:p>
        </p:txBody>
      </p:sp>
    </p:spTree>
    <p:extLst>
      <p:ext uri="{BB962C8B-B14F-4D97-AF65-F5344CB8AC3E}">
        <p14:creationId xmlns:p14="http://schemas.microsoft.com/office/powerpoint/2010/main" val="753509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8940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sz="1100" dirty="0" smtClean="0"/>
              <a:t>compared to the previous semi-supervised state-of-the-art of 93.73% and supervised SOTA of 96-97% with 50,000 examples</a:t>
            </a:r>
          </a:p>
          <a:p>
            <a:pPr marL="171450" lvl="0" indent="-171450" algn="l" rtl="0">
              <a:spcBef>
                <a:spcPts val="0"/>
              </a:spcBef>
              <a:spcAft>
                <a:spcPts val="0"/>
              </a:spcAft>
            </a:pPr>
            <a:r>
              <a:rPr lang="en-US" sz="1100" dirty="0" smtClean="0"/>
              <a:t>Incredible with just 250 examples</a:t>
            </a:r>
          </a:p>
          <a:p>
            <a:pPr marL="171450" lvl="0" indent="-171450" algn="l" rtl="0">
              <a:spcBef>
                <a:spcPts val="0"/>
              </a:spcBef>
              <a:spcAft>
                <a:spcPts val="0"/>
              </a:spcAft>
            </a:pPr>
            <a:r>
              <a:rPr lang="en-US" sz="1100" dirty="0" smtClean="0"/>
              <a:t>With only 4 labels per class i.e. 40 images with </a:t>
            </a:r>
            <a:r>
              <a:rPr lang="en-US" sz="1100" dirty="0" err="1" smtClean="0"/>
              <a:t>lables</a:t>
            </a:r>
            <a:r>
              <a:rPr lang="en-US" sz="1100" dirty="0" smtClean="0"/>
              <a:t>, it gets 88.61% accuracy, compared</a:t>
            </a:r>
            <a:r>
              <a:rPr lang="en-US" sz="1100" baseline="0" dirty="0" smtClean="0"/>
              <a:t> to 97% we get with 50,000 images</a:t>
            </a:r>
            <a:r>
              <a:rPr lang="en-US" dirty="0" smtClean="0"/>
              <a:t/>
            </a:r>
            <a:br>
              <a:rPr lang="en-US" dirty="0" smtClean="0"/>
            </a:br>
            <a:endParaRPr dirty="0"/>
          </a:p>
        </p:txBody>
      </p:sp>
    </p:spTree>
    <p:extLst>
      <p:ext uri="{BB962C8B-B14F-4D97-AF65-F5344CB8AC3E}">
        <p14:creationId xmlns:p14="http://schemas.microsoft.com/office/powerpoint/2010/main" val="328501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smtClean="0"/>
              <a:t>Comparison</a:t>
            </a:r>
            <a:r>
              <a:rPr lang="en-US" baseline="0" dirty="0" smtClean="0"/>
              <a:t> with different percentages of labeled data</a:t>
            </a:r>
          </a:p>
          <a:p>
            <a:pPr marL="171450" lvl="0" indent="-171450" algn="l" rtl="0">
              <a:spcBef>
                <a:spcPts val="0"/>
              </a:spcBef>
              <a:spcAft>
                <a:spcPts val="0"/>
              </a:spcAft>
            </a:pPr>
            <a:r>
              <a:rPr lang="en-US" baseline="0" dirty="0" smtClean="0"/>
              <a:t>In the case of limited labeled data, supervised learning performs very poorly compared to </a:t>
            </a:r>
            <a:r>
              <a:rPr lang="en-US" baseline="0" dirty="0" err="1" smtClean="0"/>
              <a:t>FixMatch</a:t>
            </a:r>
            <a:endParaRPr dirty="0"/>
          </a:p>
        </p:txBody>
      </p:sp>
    </p:spTree>
    <p:extLst>
      <p:ext uri="{BB962C8B-B14F-4D97-AF65-F5344CB8AC3E}">
        <p14:creationId xmlns:p14="http://schemas.microsoft.com/office/powerpoint/2010/main" val="30983597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5446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smtClean="0"/>
              <a:t/>
            </a:r>
            <a:br>
              <a:rPr lang="en-US" dirty="0" smtClean="0"/>
            </a:br>
            <a:endParaRPr dirty="0"/>
          </a:p>
        </p:txBody>
      </p:sp>
    </p:spTree>
    <p:extLst>
      <p:ext uri="{BB962C8B-B14F-4D97-AF65-F5344CB8AC3E}">
        <p14:creationId xmlns:p14="http://schemas.microsoft.com/office/powerpoint/2010/main" val="36272247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smtClean="0"/>
              <a:t/>
            </a:r>
            <a:br>
              <a:rPr lang="en-US" dirty="0" smtClean="0"/>
            </a:br>
            <a:endParaRPr dirty="0"/>
          </a:p>
        </p:txBody>
      </p:sp>
    </p:spTree>
    <p:extLst>
      <p:ext uri="{BB962C8B-B14F-4D97-AF65-F5344CB8AC3E}">
        <p14:creationId xmlns:p14="http://schemas.microsoft.com/office/powerpoint/2010/main" val="231901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smtClean="0"/>
              <a:t>Seems to be very important</a:t>
            </a:r>
          </a:p>
          <a:p>
            <a:pPr marL="171450" lvl="0" indent="-171450" algn="l" rtl="0">
              <a:spcBef>
                <a:spcPts val="0"/>
              </a:spcBef>
              <a:spcAft>
                <a:spcPts val="0"/>
              </a:spcAft>
            </a:pPr>
            <a:r>
              <a:rPr lang="en-US" dirty="0" smtClean="0"/>
              <a:t>There are many hyper parameters that seems important</a:t>
            </a:r>
            <a:br>
              <a:rPr lang="en-US" dirty="0" smtClean="0"/>
            </a:br>
            <a:endParaRPr dirty="0"/>
          </a:p>
        </p:txBody>
      </p:sp>
    </p:spTree>
    <p:extLst>
      <p:ext uri="{BB962C8B-B14F-4D97-AF65-F5344CB8AC3E}">
        <p14:creationId xmlns:p14="http://schemas.microsoft.com/office/powerpoint/2010/main" val="21968376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smtClean="0"/>
              <a:t>Seems to be very important</a:t>
            </a:r>
          </a:p>
          <a:p>
            <a:pPr marL="171450" lvl="0" indent="-171450" algn="l" rtl="0">
              <a:spcBef>
                <a:spcPts val="0"/>
              </a:spcBef>
              <a:spcAft>
                <a:spcPts val="0"/>
              </a:spcAft>
            </a:pPr>
            <a:r>
              <a:rPr lang="en-US" dirty="0" smtClean="0"/>
              <a:t>There are many hyper parameters that seems important</a:t>
            </a:r>
            <a:br>
              <a:rPr lang="en-US" dirty="0" smtClean="0"/>
            </a:br>
            <a:endParaRPr dirty="0"/>
          </a:p>
        </p:txBody>
      </p:sp>
    </p:spTree>
    <p:extLst>
      <p:ext uri="{BB962C8B-B14F-4D97-AF65-F5344CB8AC3E}">
        <p14:creationId xmlns:p14="http://schemas.microsoft.com/office/powerpoint/2010/main" val="31072225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0480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smtClean="0"/>
              <a:t>How much computations are you able to throw at selecting your hyper-parameters</a:t>
            </a:r>
          </a:p>
          <a:p>
            <a:pPr marL="171450" lvl="0" indent="-171450" algn="l" rtl="0">
              <a:spcBef>
                <a:spcPts val="0"/>
              </a:spcBef>
              <a:spcAft>
                <a:spcPts val="0"/>
              </a:spcAft>
            </a:pPr>
            <a:r>
              <a:rPr lang="en-US" dirty="0" smtClean="0"/>
              <a:t>That seems to be</a:t>
            </a:r>
            <a:r>
              <a:rPr lang="en-US" baseline="0" dirty="0" smtClean="0"/>
              <a:t> a bit of a pain point for me</a:t>
            </a:r>
          </a:p>
          <a:p>
            <a:pPr marL="171450" lvl="0" indent="-171450" algn="l" rtl="0">
              <a:spcBef>
                <a:spcPts val="0"/>
              </a:spcBef>
              <a:spcAft>
                <a:spcPts val="0"/>
              </a:spcAft>
            </a:pPr>
            <a:r>
              <a:rPr lang="en-US" baseline="0" dirty="0" smtClean="0"/>
              <a:t>This kind of research where you are trying for 1 percentage improvement in accuracy while single misstep might cost you 10 times the gain is a bit sketchy</a:t>
            </a:r>
          </a:p>
          <a:p>
            <a:pPr marL="171450" lvl="0" indent="-171450" algn="l" rtl="0">
              <a:spcBef>
                <a:spcPts val="0"/>
              </a:spcBef>
              <a:spcAft>
                <a:spcPts val="0"/>
              </a:spcAft>
            </a:pPr>
            <a:r>
              <a:rPr lang="en-US" baseline="0" dirty="0" smtClean="0"/>
              <a:t>They got the best numbers, but where exactly do these numbers come from? The architecture or more from throwing computers at it</a:t>
            </a:r>
            <a:endParaRPr dirty="0"/>
          </a:p>
        </p:txBody>
      </p:sp>
    </p:spTree>
    <p:extLst>
      <p:ext uri="{BB962C8B-B14F-4D97-AF65-F5344CB8AC3E}">
        <p14:creationId xmlns:p14="http://schemas.microsoft.com/office/powerpoint/2010/main" val="37058389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smtClean="0"/>
              <a:t>Supervised learning requires huge amount of training data to classify the test data, which is cost effective and time consuming process. </a:t>
            </a:r>
          </a:p>
          <a:p>
            <a:r>
              <a:rPr lang="en-US" dirty="0" smtClean="0"/>
              <a:t>On the other hand, unsupervised learning doesn’t require any labeled data, which clusters the data based on similarity in the data points by using either clustering or maximum likelihood approach. The main downfall of this approach, it can’t cluster an unknown data accurately.</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indent="-381000">
              <a:buClr>
                <a:schemeClr val="accent1"/>
              </a:buClr>
              <a:buSzPts val="2400"/>
            </a:pPr>
            <a:r>
              <a:rPr lang="en-US" sz="1100" dirty="0" smtClean="0"/>
              <a:t>We would like to use this large unlabeled dataset for our benefit, to learn association between data points and labels</a:t>
            </a:r>
          </a:p>
          <a:p>
            <a:pPr lvl="0" indent="-381000">
              <a:buClr>
                <a:schemeClr val="accent1"/>
              </a:buClr>
              <a:buSzPts val="2400"/>
            </a:pPr>
            <a:r>
              <a:rPr lang="en-US" sz="1100" dirty="0" smtClean="0"/>
              <a:t>Like in medical and industrial fields, not much label data</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74313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97701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smtClean="0"/>
              <a:t>Usually this is done by penalizing the model for making different predictions on data samples after they have been augmented</a:t>
            </a:r>
          </a:p>
          <a:p>
            <a:pPr marL="171450" lvl="0" indent="-171450" algn="l" rtl="0">
              <a:spcBef>
                <a:spcPts val="0"/>
              </a:spcBef>
              <a:spcAft>
                <a:spcPts val="0"/>
              </a:spcAft>
            </a:pPr>
            <a:r>
              <a:rPr lang="en-US" dirty="0" smtClean="0"/>
              <a:t>These augmentation can include things like rotations, flips, color changes etc.</a:t>
            </a:r>
            <a:endParaRPr dirty="0"/>
          </a:p>
        </p:txBody>
      </p:sp>
    </p:spTree>
    <p:extLst>
      <p:ext uri="{BB962C8B-B14F-4D97-AF65-F5344CB8AC3E}">
        <p14:creationId xmlns:p14="http://schemas.microsoft.com/office/powerpoint/2010/main" val="2355910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sz="1100" b="0" i="0" u="none" strike="noStrike" cap="none" dirty="0" smtClean="0">
                <a:solidFill>
                  <a:srgbClr val="000000"/>
                </a:solidFill>
                <a:effectLst/>
                <a:latin typeface="Arial"/>
                <a:ea typeface="Arial"/>
                <a:cs typeface="Arial"/>
                <a:sym typeface="Arial"/>
              </a:rPr>
              <a:t>Pseudo-labeling specifically refers to the use of “hard” labels (</a:t>
            </a:r>
            <a:r>
              <a:rPr lang="en-US" sz="1100" b="0" i="0" u="none" strike="noStrike" cap="none" dirty="0" err="1" smtClean="0">
                <a:solidFill>
                  <a:srgbClr val="000000"/>
                </a:solidFill>
                <a:effectLst/>
                <a:latin typeface="Arial"/>
                <a:ea typeface="Arial"/>
                <a:cs typeface="Arial"/>
                <a:sym typeface="Arial"/>
              </a:rPr>
              <a:t>i.e.,the</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arg</a:t>
            </a:r>
            <a:r>
              <a:rPr lang="en-US" sz="1100" b="0" i="0" u="none" strike="noStrike" cap="none" dirty="0" smtClean="0">
                <a:solidFill>
                  <a:srgbClr val="000000"/>
                </a:solidFill>
                <a:effectLst/>
                <a:latin typeface="Arial"/>
                <a:ea typeface="Arial"/>
                <a:cs typeface="Arial"/>
                <a:sym typeface="Arial"/>
              </a:rPr>
              <a:t> max of the model’s output) and only retaining artificial labels whose largest class probability fall above a</a:t>
            </a:r>
            <a:br>
              <a:rPr lang="en-US" sz="1100" b="0" i="0" u="none" strike="noStrike" cap="none" dirty="0" smtClean="0">
                <a:solidFill>
                  <a:srgbClr val="000000"/>
                </a:solidFill>
                <a:effectLst/>
                <a:latin typeface="Arial"/>
                <a:ea typeface="Arial"/>
                <a:cs typeface="Arial"/>
                <a:sym typeface="Arial"/>
              </a:rPr>
            </a:br>
            <a:r>
              <a:rPr lang="en-US" sz="1100" b="0" i="0" u="none" strike="noStrike" cap="none" dirty="0" smtClean="0">
                <a:solidFill>
                  <a:srgbClr val="000000"/>
                </a:solidFill>
                <a:effectLst/>
                <a:latin typeface="Arial"/>
                <a:ea typeface="Arial"/>
                <a:cs typeface="Arial"/>
                <a:sym typeface="Arial"/>
              </a:rPr>
              <a:t>predefined threshold</a:t>
            </a:r>
            <a:r>
              <a:rPr lang="en-US" dirty="0" smtClean="0"/>
              <a:t> </a:t>
            </a:r>
          </a:p>
          <a:p>
            <a:pPr marL="171450" lvl="0" indent="-171450" algn="l" rtl="0">
              <a:spcBef>
                <a:spcPts val="0"/>
              </a:spcBef>
              <a:spcAft>
                <a:spcPts val="0"/>
              </a:spcAft>
            </a:pPr>
            <a:r>
              <a:rPr lang="en-US" sz="1100" b="0" i="1" u="none" strike="noStrike" cap="none" dirty="0" smtClean="0">
                <a:solidFill>
                  <a:srgbClr val="000000"/>
                </a:solidFill>
                <a:effectLst/>
                <a:latin typeface="Arial"/>
                <a:ea typeface="Arial"/>
                <a:cs typeface="Arial"/>
                <a:sym typeface="Arial"/>
              </a:rPr>
              <a:t>For a</a:t>
            </a:r>
            <a:r>
              <a:rPr lang="en-US" sz="1100" b="0" i="1" u="none" strike="noStrike" cap="none" baseline="0" dirty="0" smtClean="0">
                <a:solidFill>
                  <a:srgbClr val="000000"/>
                </a:solidFill>
                <a:effectLst/>
                <a:latin typeface="Arial"/>
                <a:ea typeface="Arial"/>
                <a:cs typeface="Arial"/>
                <a:sym typeface="Arial"/>
              </a:rPr>
              <a:t> </a:t>
            </a:r>
            <a:r>
              <a:rPr lang="en-US" sz="1100" b="0" i="1" u="none" strike="noStrike" cap="none" dirty="0" smtClean="0">
                <a:solidFill>
                  <a:srgbClr val="000000"/>
                </a:solidFill>
                <a:effectLst/>
                <a:latin typeface="Arial"/>
                <a:ea typeface="Arial"/>
                <a:cs typeface="Arial"/>
                <a:sym typeface="Arial"/>
              </a:rPr>
              <a:t>given image, the pseudo-label is only retained if the model</a:t>
            </a:r>
            <a:r>
              <a:rPr lang="en-US" sz="1100" b="0" i="1" u="none" strike="noStrike" cap="none" baseline="0" dirty="0" smtClean="0">
                <a:solidFill>
                  <a:srgbClr val="000000"/>
                </a:solidFill>
                <a:effectLst/>
                <a:latin typeface="Arial"/>
                <a:ea typeface="Arial"/>
                <a:cs typeface="Arial"/>
                <a:sym typeface="Arial"/>
              </a:rPr>
              <a:t> </a:t>
            </a:r>
            <a:r>
              <a:rPr lang="en-US" sz="1100" b="0" i="1" u="none" strike="noStrike" cap="none" dirty="0" smtClean="0">
                <a:solidFill>
                  <a:srgbClr val="000000"/>
                </a:solidFill>
                <a:effectLst/>
                <a:latin typeface="Arial"/>
                <a:ea typeface="Arial"/>
                <a:cs typeface="Arial"/>
                <a:sym typeface="Arial"/>
              </a:rPr>
              <a:t>produces a high-confidence prediction</a:t>
            </a:r>
            <a:r>
              <a:rPr lang="en-US" dirty="0" smtClean="0"/>
              <a:t> </a:t>
            </a:r>
            <a:br>
              <a:rPr lang="en-US" dirty="0" smtClean="0"/>
            </a:br>
            <a:endParaRPr dirty="0"/>
          </a:p>
        </p:txBody>
      </p:sp>
    </p:spTree>
    <p:extLst>
      <p:ext uri="{BB962C8B-B14F-4D97-AF65-F5344CB8AC3E}">
        <p14:creationId xmlns:p14="http://schemas.microsoft.com/office/powerpoint/2010/main" val="1011336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319175" y="2233519"/>
            <a:ext cx="6680400" cy="1159800"/>
          </a:xfrm>
          <a:prstGeom prst="rect">
            <a:avLst/>
          </a:prstGeom>
        </p:spPr>
        <p:txBody>
          <a:bodyPr spcFirstLastPara="1" wrap="square" lIns="91425" tIns="91425" rIns="91425" bIns="91425" anchor="t" anchorCtr="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endParaRPr/>
          </a:p>
        </p:txBody>
      </p:sp>
      <p:cxnSp>
        <p:nvCxnSpPr>
          <p:cNvPr id="11" name="Google Shape;11;p2"/>
          <p:cNvCxnSpPr>
            <a:stCxn id="12" idx="4"/>
          </p:cNvCxnSpPr>
          <p:nvPr/>
        </p:nvCxnSpPr>
        <p:spPr>
          <a:xfrm>
            <a:off x="939750" y="2832475"/>
            <a:ext cx="0" cy="2310900"/>
          </a:xfrm>
          <a:prstGeom prst="straightConnector1">
            <a:avLst/>
          </a:prstGeom>
          <a:noFill/>
          <a:ln w="9525" cap="flat" cmpd="sng">
            <a:solidFill>
              <a:srgbClr val="999FA9"/>
            </a:solidFill>
            <a:prstDash val="solid"/>
            <a:round/>
            <a:headEnd type="none" w="med" len="med"/>
            <a:tailEnd type="none" w="med" len="med"/>
          </a:ln>
        </p:spPr>
      </p:cxnSp>
      <p:sp>
        <p:nvSpPr>
          <p:cNvPr id="12" name="Google Shape;12;p2"/>
          <p:cNvSpPr/>
          <p:nvPr/>
        </p:nvSpPr>
        <p:spPr>
          <a:xfrm>
            <a:off x="845250" y="2643475"/>
            <a:ext cx="189000" cy="189000"/>
          </a:xfrm>
          <a:prstGeom prst="ellipse">
            <a:avLst/>
          </a:prstGeom>
          <a:solidFill>
            <a:srgbClr val="39C0BA"/>
          </a:solidFill>
          <a:ln w="28575" cap="flat" cmpd="sng">
            <a:solidFill>
              <a:srgbClr val="2E30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1530175" y="2307788"/>
            <a:ext cx="6767100" cy="532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5" name="Google Shape;15;p3"/>
          <p:cNvSpPr txBox="1">
            <a:spLocks noGrp="1"/>
          </p:cNvSpPr>
          <p:nvPr>
            <p:ph type="subTitle" idx="1"/>
          </p:nvPr>
        </p:nvSpPr>
        <p:spPr>
          <a:xfrm>
            <a:off x="1567326" y="2782913"/>
            <a:ext cx="6927900" cy="3531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16" name="Google Shape;16;p3"/>
          <p:cNvSpPr txBox="1">
            <a:spLocks noGrp="1"/>
          </p:cNvSpPr>
          <p:nvPr>
            <p:ph type="sldNum" idx="12"/>
          </p:nvPr>
        </p:nvSpPr>
        <p:spPr>
          <a:xfrm>
            <a:off x="8523157" y="4828331"/>
            <a:ext cx="548700" cy="3153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17" name="Google Shape;17;p3"/>
          <p:cNvCxnSpPr/>
          <p:nvPr/>
        </p:nvCxnSpPr>
        <p:spPr>
          <a:xfrm>
            <a:off x="939645" y="0"/>
            <a:ext cx="0" cy="5143500"/>
          </a:xfrm>
          <a:prstGeom prst="straightConnector1">
            <a:avLst/>
          </a:prstGeom>
          <a:noFill/>
          <a:ln w="9525" cap="flat" cmpd="sng">
            <a:solidFill>
              <a:srgbClr val="999FA9"/>
            </a:solidFill>
            <a:prstDash val="solid"/>
            <a:round/>
            <a:headEnd type="none" w="med" len="med"/>
            <a:tailEnd type="none" w="med" len="med"/>
          </a:ln>
        </p:spPr>
      </p:cxnSp>
      <p:sp>
        <p:nvSpPr>
          <p:cNvPr id="18" name="Google Shape;18;p3"/>
          <p:cNvSpPr/>
          <p:nvPr/>
        </p:nvSpPr>
        <p:spPr>
          <a:xfrm flipH="1">
            <a:off x="632556" y="2267403"/>
            <a:ext cx="614400" cy="614400"/>
          </a:xfrm>
          <a:prstGeom prst="ellipse">
            <a:avLst/>
          </a:prstGeom>
          <a:solidFill>
            <a:srgbClr val="39C0BA"/>
          </a:solidFill>
          <a:ln w="28575" cap="flat" cmpd="sng">
            <a:solidFill>
              <a:srgbClr val="2E30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9"/>
        <p:cNvGrpSpPr/>
        <p:nvPr/>
      </p:nvGrpSpPr>
      <p:grpSpPr>
        <a:xfrm>
          <a:off x="0" y="0"/>
          <a:ext cx="0" cy="0"/>
          <a:chOff x="0" y="0"/>
          <a:chExt cx="0" cy="0"/>
        </a:xfrm>
      </p:grpSpPr>
      <p:cxnSp>
        <p:nvCxnSpPr>
          <p:cNvPr id="20" name="Google Shape;20;p4"/>
          <p:cNvCxnSpPr/>
          <p:nvPr/>
        </p:nvCxnSpPr>
        <p:spPr>
          <a:xfrm>
            <a:off x="945630" y="0"/>
            <a:ext cx="0" cy="5143500"/>
          </a:xfrm>
          <a:prstGeom prst="straightConnector1">
            <a:avLst/>
          </a:prstGeom>
          <a:noFill/>
          <a:ln w="9525" cap="flat" cmpd="sng">
            <a:solidFill>
              <a:srgbClr val="999FA9"/>
            </a:solidFill>
            <a:prstDash val="solid"/>
            <a:round/>
            <a:headEnd type="none" w="med" len="med"/>
            <a:tailEnd type="none" w="med" len="med"/>
          </a:ln>
        </p:spPr>
      </p:cxnSp>
      <p:sp>
        <p:nvSpPr>
          <p:cNvPr id="21" name="Google Shape;21;p4"/>
          <p:cNvSpPr/>
          <p:nvPr/>
        </p:nvSpPr>
        <p:spPr>
          <a:xfrm>
            <a:off x="638325" y="2267417"/>
            <a:ext cx="614400" cy="614400"/>
          </a:xfrm>
          <a:prstGeom prst="ellipse">
            <a:avLst/>
          </a:prstGeom>
          <a:solidFill>
            <a:srgbClr val="2E3037"/>
          </a:solidFill>
          <a:ln w="9525" cap="flat" cmpd="sng">
            <a:solidFill>
              <a:srgbClr val="999F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body" idx="1"/>
          </p:nvPr>
        </p:nvSpPr>
        <p:spPr>
          <a:xfrm>
            <a:off x="1633225" y="2161800"/>
            <a:ext cx="6700500" cy="819900"/>
          </a:xfrm>
          <a:prstGeom prst="rect">
            <a:avLst/>
          </a:prstGeom>
        </p:spPr>
        <p:txBody>
          <a:bodyPr spcFirstLastPara="1" wrap="square" lIns="91425" tIns="91425" rIns="91425" bIns="91425" anchor="ctr" anchorCtr="0">
            <a:noAutofit/>
          </a:bodyPr>
          <a:lstStyle>
            <a:lvl1pPr marL="457200" lvl="0" indent="-406400" rtl="0">
              <a:spcBef>
                <a:spcPts val="600"/>
              </a:spcBef>
              <a:spcAft>
                <a:spcPts val="0"/>
              </a:spcAft>
              <a:buClr>
                <a:srgbClr val="39C0BA"/>
              </a:buClr>
              <a:buSzPts val="2800"/>
              <a:buChar char="◦"/>
              <a:defRPr sz="2800" i="1">
                <a:solidFill>
                  <a:srgbClr val="39C0BA"/>
                </a:solidFill>
              </a:defRPr>
            </a:lvl1pPr>
            <a:lvl2pPr marL="914400" lvl="1" indent="-406400" rtl="0">
              <a:spcBef>
                <a:spcPts val="0"/>
              </a:spcBef>
              <a:spcAft>
                <a:spcPts val="0"/>
              </a:spcAft>
              <a:buClr>
                <a:srgbClr val="39C0BA"/>
              </a:buClr>
              <a:buSzPts val="2800"/>
              <a:buChar char="▫"/>
              <a:defRPr sz="2800" i="1">
                <a:solidFill>
                  <a:srgbClr val="39C0BA"/>
                </a:solidFill>
              </a:defRPr>
            </a:lvl2pPr>
            <a:lvl3pPr marL="1371600" lvl="2" indent="-406400" rtl="0">
              <a:spcBef>
                <a:spcPts val="0"/>
              </a:spcBef>
              <a:spcAft>
                <a:spcPts val="0"/>
              </a:spcAft>
              <a:buClr>
                <a:srgbClr val="39C0BA"/>
              </a:buClr>
              <a:buSzPts val="2800"/>
              <a:buChar char="■"/>
              <a:defRPr sz="2800" i="1">
                <a:solidFill>
                  <a:srgbClr val="39C0BA"/>
                </a:solidFill>
              </a:defRPr>
            </a:lvl3pPr>
            <a:lvl4pPr marL="1828800" lvl="3" indent="-406400" rtl="0">
              <a:spcBef>
                <a:spcPts val="0"/>
              </a:spcBef>
              <a:spcAft>
                <a:spcPts val="0"/>
              </a:spcAft>
              <a:buClr>
                <a:srgbClr val="39C0BA"/>
              </a:buClr>
              <a:buSzPts val="2800"/>
              <a:buChar char="●"/>
              <a:defRPr sz="2800" i="1">
                <a:solidFill>
                  <a:srgbClr val="39C0BA"/>
                </a:solidFill>
              </a:defRPr>
            </a:lvl4pPr>
            <a:lvl5pPr marL="2286000" lvl="4" indent="-406400" rtl="0">
              <a:spcBef>
                <a:spcPts val="0"/>
              </a:spcBef>
              <a:spcAft>
                <a:spcPts val="0"/>
              </a:spcAft>
              <a:buClr>
                <a:srgbClr val="39C0BA"/>
              </a:buClr>
              <a:buSzPts val="2800"/>
              <a:buChar char="○"/>
              <a:defRPr sz="2800" i="1">
                <a:solidFill>
                  <a:srgbClr val="39C0BA"/>
                </a:solidFill>
              </a:defRPr>
            </a:lvl5pPr>
            <a:lvl6pPr marL="2743200" lvl="5" indent="-406400" rtl="0">
              <a:spcBef>
                <a:spcPts val="0"/>
              </a:spcBef>
              <a:spcAft>
                <a:spcPts val="0"/>
              </a:spcAft>
              <a:buClr>
                <a:srgbClr val="39C0BA"/>
              </a:buClr>
              <a:buSzPts val="2800"/>
              <a:buChar char="■"/>
              <a:defRPr sz="2800" i="1">
                <a:solidFill>
                  <a:srgbClr val="39C0BA"/>
                </a:solidFill>
              </a:defRPr>
            </a:lvl6pPr>
            <a:lvl7pPr marL="3200400" lvl="6" indent="-406400" rtl="0">
              <a:spcBef>
                <a:spcPts val="0"/>
              </a:spcBef>
              <a:spcAft>
                <a:spcPts val="0"/>
              </a:spcAft>
              <a:buClr>
                <a:srgbClr val="39C0BA"/>
              </a:buClr>
              <a:buSzPts val="2800"/>
              <a:buChar char="●"/>
              <a:defRPr sz="2800" i="1">
                <a:solidFill>
                  <a:srgbClr val="39C0BA"/>
                </a:solidFill>
              </a:defRPr>
            </a:lvl7pPr>
            <a:lvl8pPr marL="3657600" lvl="7" indent="-406400" rtl="0">
              <a:spcBef>
                <a:spcPts val="0"/>
              </a:spcBef>
              <a:spcAft>
                <a:spcPts val="0"/>
              </a:spcAft>
              <a:buClr>
                <a:srgbClr val="39C0BA"/>
              </a:buClr>
              <a:buSzPts val="2800"/>
              <a:buChar char="○"/>
              <a:defRPr sz="2800" i="1">
                <a:solidFill>
                  <a:srgbClr val="39C0BA"/>
                </a:solidFill>
              </a:defRPr>
            </a:lvl8pPr>
            <a:lvl9pPr marL="4114800" lvl="8" indent="-406400">
              <a:spcBef>
                <a:spcPts val="0"/>
              </a:spcBef>
              <a:spcAft>
                <a:spcPts val="0"/>
              </a:spcAft>
              <a:buClr>
                <a:srgbClr val="39C0BA"/>
              </a:buClr>
              <a:buSzPts val="2800"/>
              <a:buChar char="■"/>
              <a:defRPr sz="2800" i="1">
                <a:solidFill>
                  <a:srgbClr val="39C0BA"/>
                </a:solidFill>
              </a:defRPr>
            </a:lvl9pPr>
          </a:lstStyle>
          <a:p>
            <a:endParaRPr/>
          </a:p>
        </p:txBody>
      </p:sp>
      <p:sp>
        <p:nvSpPr>
          <p:cNvPr id="23" name="Google Shape;23;p4"/>
          <p:cNvSpPr txBox="1"/>
          <p:nvPr/>
        </p:nvSpPr>
        <p:spPr>
          <a:xfrm>
            <a:off x="286541" y="2244031"/>
            <a:ext cx="1306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b="1">
                <a:solidFill>
                  <a:srgbClr val="39C0BA"/>
                </a:solidFill>
                <a:latin typeface="Quicksand"/>
                <a:ea typeface="Quicksand"/>
                <a:cs typeface="Quicksand"/>
                <a:sym typeface="Quicksand"/>
              </a:rPr>
              <a:t>“</a:t>
            </a:r>
            <a:endParaRPr sz="4800" b="1">
              <a:solidFill>
                <a:srgbClr val="39C0BA"/>
              </a:solidFill>
              <a:latin typeface="Quicksand"/>
              <a:ea typeface="Quicksand"/>
              <a:cs typeface="Quicksand"/>
              <a:sym typeface="Quicksand"/>
            </a:endParaRPr>
          </a:p>
        </p:txBody>
      </p:sp>
      <p:sp>
        <p:nvSpPr>
          <p:cNvPr id="24" name="Google Shape;24;p4"/>
          <p:cNvSpPr txBox="1">
            <a:spLocks noGrp="1"/>
          </p:cNvSpPr>
          <p:nvPr>
            <p:ph type="sldNum" idx="12"/>
          </p:nvPr>
        </p:nvSpPr>
        <p:spPr>
          <a:xfrm>
            <a:off x="8523157" y="4828331"/>
            <a:ext cx="548700" cy="315300"/>
          </a:xfrm>
          <a:prstGeom prst="rect">
            <a:avLst/>
          </a:prstGeom>
        </p:spPr>
        <p:txBody>
          <a:bodyPr spcFirstLastPara="1" wrap="square" lIns="91425" tIns="91425" rIns="91425" bIns="91425" anchor="t" anchorCtr="0">
            <a:noAutofit/>
          </a:bodyPr>
          <a:lstStyle>
            <a:lvl1pPr lvl="0">
              <a:buNone/>
              <a:defRPr>
                <a:solidFill>
                  <a:srgbClr val="39C0BA"/>
                </a:solidFill>
              </a:defRPr>
            </a:lvl1pPr>
            <a:lvl2pPr lvl="1">
              <a:buNone/>
              <a:defRPr>
                <a:solidFill>
                  <a:srgbClr val="39C0BA"/>
                </a:solidFill>
              </a:defRPr>
            </a:lvl2pPr>
            <a:lvl3pPr lvl="2">
              <a:buNone/>
              <a:defRPr>
                <a:solidFill>
                  <a:srgbClr val="39C0BA"/>
                </a:solidFill>
              </a:defRPr>
            </a:lvl3pPr>
            <a:lvl4pPr lvl="3">
              <a:buNone/>
              <a:defRPr>
                <a:solidFill>
                  <a:srgbClr val="39C0BA"/>
                </a:solidFill>
              </a:defRPr>
            </a:lvl4pPr>
            <a:lvl5pPr lvl="4">
              <a:buNone/>
              <a:defRPr>
                <a:solidFill>
                  <a:srgbClr val="39C0BA"/>
                </a:solidFill>
              </a:defRPr>
            </a:lvl5pPr>
            <a:lvl6pPr lvl="5">
              <a:buNone/>
              <a:defRPr>
                <a:solidFill>
                  <a:srgbClr val="39C0BA"/>
                </a:solidFill>
              </a:defRPr>
            </a:lvl6pPr>
            <a:lvl7pPr lvl="6">
              <a:buNone/>
              <a:defRPr>
                <a:solidFill>
                  <a:srgbClr val="39C0BA"/>
                </a:solidFill>
              </a:defRPr>
            </a:lvl7pPr>
            <a:lvl8pPr lvl="7">
              <a:buNone/>
              <a:defRPr>
                <a:solidFill>
                  <a:srgbClr val="39C0BA"/>
                </a:solidFill>
              </a:defRPr>
            </a:lvl8pPr>
            <a:lvl9pPr lvl="8">
              <a:buNone/>
              <a:defRPr>
                <a:solidFill>
                  <a:srgbClr val="39C0BA"/>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1pPr>
            <a:lvl2pPr lvl="1" rtl="0">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2pPr>
            <a:lvl3pPr lvl="2" rtl="0">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3pPr>
            <a:lvl4pPr lvl="3" rtl="0">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4pPr>
            <a:lvl5pPr lvl="4" rtl="0">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5pPr>
            <a:lvl6pPr lvl="5" rtl="0">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6pPr>
            <a:lvl7pPr lvl="6" rtl="0">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7pPr>
            <a:lvl8pPr lvl="7" rtl="0">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8pPr>
            <a:lvl9pPr lvl="8" rtl="0">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9pPr>
          </a:lstStyle>
          <a:p>
            <a:endParaRPr/>
          </a:p>
        </p:txBody>
      </p:sp>
      <p:sp>
        <p:nvSpPr>
          <p:cNvPr id="27" name="Google Shape;27;p5"/>
          <p:cNvSpPr txBox="1">
            <a:spLocks noGrp="1"/>
          </p:cNvSpPr>
          <p:nvPr>
            <p:ph type="body" idx="1"/>
          </p:nvPr>
        </p:nvSpPr>
        <p:spPr>
          <a:xfrm>
            <a:off x="1165498" y="1086799"/>
            <a:ext cx="6858000" cy="37257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Clr>
                <a:srgbClr val="F3F3F3"/>
              </a:buClr>
              <a:buSzPts val="3000"/>
              <a:buFont typeface="Quicksand"/>
              <a:buChar char="◦"/>
              <a:defRPr sz="3000">
                <a:solidFill>
                  <a:srgbClr val="F3F3F3"/>
                </a:solidFill>
                <a:latin typeface="Quicksand"/>
                <a:ea typeface="Quicksand"/>
                <a:cs typeface="Quicksand"/>
                <a:sym typeface="Quicksand"/>
              </a:defRPr>
            </a:lvl1pPr>
            <a:lvl2pPr marL="914400" lvl="1" indent="-381000" rtl="0">
              <a:spcBef>
                <a:spcPts val="0"/>
              </a:spcBef>
              <a:spcAft>
                <a:spcPts val="0"/>
              </a:spcAft>
              <a:buClr>
                <a:srgbClr val="F3F3F3"/>
              </a:buClr>
              <a:buSzPts val="2400"/>
              <a:buFont typeface="Quicksand"/>
              <a:buChar char="▫"/>
              <a:defRPr sz="2400">
                <a:solidFill>
                  <a:srgbClr val="F3F3F3"/>
                </a:solidFill>
                <a:latin typeface="Quicksand"/>
                <a:ea typeface="Quicksand"/>
                <a:cs typeface="Quicksand"/>
                <a:sym typeface="Quicksand"/>
              </a:defRPr>
            </a:lvl2pPr>
            <a:lvl3pPr marL="1371600" lvl="2" indent="-381000" rtl="0">
              <a:spcBef>
                <a:spcPts val="0"/>
              </a:spcBef>
              <a:spcAft>
                <a:spcPts val="0"/>
              </a:spcAft>
              <a:buClr>
                <a:srgbClr val="F3F3F3"/>
              </a:buClr>
              <a:buSzPts val="2400"/>
              <a:buFont typeface="Quicksand"/>
              <a:buChar char="■"/>
              <a:defRPr sz="2400">
                <a:solidFill>
                  <a:srgbClr val="F3F3F3"/>
                </a:solidFill>
                <a:latin typeface="Quicksand"/>
                <a:ea typeface="Quicksand"/>
                <a:cs typeface="Quicksand"/>
                <a:sym typeface="Quicksand"/>
              </a:defRPr>
            </a:lvl3pPr>
            <a:lvl4pPr marL="1828800" lvl="3"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4pPr>
            <a:lvl5pPr marL="2286000" lvl="4"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5pPr>
            <a:lvl6pPr marL="2743200" lvl="5"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6pPr>
            <a:lvl7pPr marL="3200400" lvl="6"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7pPr>
            <a:lvl8pPr marL="3657600" lvl="7"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8pPr>
            <a:lvl9pPr marL="4114800" lvl="8"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9pPr>
          </a:lstStyle>
          <a:p>
            <a:endParaRPr/>
          </a:p>
        </p:txBody>
      </p:sp>
      <p:sp>
        <p:nvSpPr>
          <p:cNvPr id="28" name="Google Shape;28;p5"/>
          <p:cNvSpPr txBox="1">
            <a:spLocks noGrp="1"/>
          </p:cNvSpPr>
          <p:nvPr>
            <p:ph type="sldNum" idx="12"/>
          </p:nvPr>
        </p:nvSpPr>
        <p:spPr>
          <a:xfrm>
            <a:off x="8523157" y="4828331"/>
            <a:ext cx="548700" cy="3153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29" name="Google Shape;29;p5"/>
          <p:cNvCxnSpPr/>
          <p:nvPr/>
        </p:nvCxnSpPr>
        <p:spPr>
          <a:xfrm>
            <a:off x="945638" y="0"/>
            <a:ext cx="0" cy="5143500"/>
          </a:xfrm>
          <a:prstGeom prst="straightConnector1">
            <a:avLst/>
          </a:prstGeom>
          <a:noFill/>
          <a:ln w="9525" cap="flat" cmpd="sng">
            <a:solidFill>
              <a:srgbClr val="999FA9"/>
            </a:solidFill>
            <a:prstDash val="solid"/>
            <a:round/>
            <a:headEnd type="none" w="med" len="med"/>
            <a:tailEnd type="none" w="med" len="med"/>
          </a:ln>
        </p:spPr>
      </p:cxnSp>
      <p:sp>
        <p:nvSpPr>
          <p:cNvPr id="30" name="Google Shape;30;p5"/>
          <p:cNvSpPr/>
          <p:nvPr/>
        </p:nvSpPr>
        <p:spPr>
          <a:xfrm>
            <a:off x="874396" y="605794"/>
            <a:ext cx="142500" cy="142500"/>
          </a:xfrm>
          <a:prstGeom prst="ellipse">
            <a:avLst/>
          </a:prstGeom>
          <a:solidFill>
            <a:srgbClr val="39C0BA"/>
          </a:solidFill>
          <a:ln w="28575" cap="flat" cmpd="sng">
            <a:solidFill>
              <a:srgbClr val="2E30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
          <p:cNvSpPr/>
          <p:nvPr/>
        </p:nvSpPr>
        <p:spPr>
          <a:xfrm>
            <a:off x="844675" y="1400721"/>
            <a:ext cx="201900" cy="201900"/>
          </a:xfrm>
          <a:prstGeom prst="ellipse">
            <a:avLst/>
          </a:prstGeom>
          <a:solidFill>
            <a:srgbClr val="2E3037"/>
          </a:solidFill>
          <a:ln w="9525" cap="flat" cmpd="sng">
            <a:solidFill>
              <a:srgbClr val="999F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4" name="Google Shape;34;p6"/>
          <p:cNvSpPr txBox="1">
            <a:spLocks noGrp="1"/>
          </p:cNvSpPr>
          <p:nvPr>
            <p:ph type="body" idx="1"/>
          </p:nvPr>
        </p:nvSpPr>
        <p:spPr>
          <a:xfrm>
            <a:off x="1165475" y="1174117"/>
            <a:ext cx="33069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5" name="Google Shape;35;p6"/>
          <p:cNvSpPr txBox="1">
            <a:spLocks noGrp="1"/>
          </p:cNvSpPr>
          <p:nvPr>
            <p:ph type="body" idx="2"/>
          </p:nvPr>
        </p:nvSpPr>
        <p:spPr>
          <a:xfrm>
            <a:off x="4671570" y="1174117"/>
            <a:ext cx="33069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6" name="Google Shape;36;p6"/>
          <p:cNvSpPr txBox="1">
            <a:spLocks noGrp="1"/>
          </p:cNvSpPr>
          <p:nvPr>
            <p:ph type="sldNum" idx="12"/>
          </p:nvPr>
        </p:nvSpPr>
        <p:spPr>
          <a:xfrm>
            <a:off x="8523157" y="4828331"/>
            <a:ext cx="548700" cy="3153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37" name="Google Shape;37;p6"/>
          <p:cNvCxnSpPr/>
          <p:nvPr/>
        </p:nvCxnSpPr>
        <p:spPr>
          <a:xfrm>
            <a:off x="945638" y="0"/>
            <a:ext cx="0" cy="5143500"/>
          </a:xfrm>
          <a:prstGeom prst="straightConnector1">
            <a:avLst/>
          </a:prstGeom>
          <a:noFill/>
          <a:ln w="9525" cap="flat" cmpd="sng">
            <a:solidFill>
              <a:srgbClr val="999FA9"/>
            </a:solidFill>
            <a:prstDash val="solid"/>
            <a:round/>
            <a:headEnd type="none" w="med" len="med"/>
            <a:tailEnd type="none" w="med" len="med"/>
          </a:ln>
        </p:spPr>
      </p:cxnSp>
      <p:sp>
        <p:nvSpPr>
          <p:cNvPr id="38" name="Google Shape;38;p6"/>
          <p:cNvSpPr/>
          <p:nvPr/>
        </p:nvSpPr>
        <p:spPr>
          <a:xfrm>
            <a:off x="874396" y="605794"/>
            <a:ext cx="142500" cy="142500"/>
          </a:xfrm>
          <a:prstGeom prst="ellipse">
            <a:avLst/>
          </a:prstGeom>
          <a:solidFill>
            <a:srgbClr val="39C0BA"/>
          </a:solidFill>
          <a:ln w="28575" cap="flat" cmpd="sng">
            <a:solidFill>
              <a:srgbClr val="2E30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6"/>
          <p:cNvSpPr/>
          <p:nvPr/>
        </p:nvSpPr>
        <p:spPr>
          <a:xfrm>
            <a:off x="844675" y="1400721"/>
            <a:ext cx="201900" cy="201900"/>
          </a:xfrm>
          <a:prstGeom prst="ellipse">
            <a:avLst/>
          </a:prstGeom>
          <a:solidFill>
            <a:srgbClr val="2E3037"/>
          </a:solidFill>
          <a:ln w="9525" cap="flat" cmpd="sng">
            <a:solidFill>
              <a:srgbClr val="999F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51" name="Google Shape;51;p8"/>
          <p:cNvSpPr txBox="1">
            <a:spLocks noGrp="1"/>
          </p:cNvSpPr>
          <p:nvPr>
            <p:ph type="sldNum" idx="12"/>
          </p:nvPr>
        </p:nvSpPr>
        <p:spPr>
          <a:xfrm>
            <a:off x="8523157" y="4828331"/>
            <a:ext cx="548700" cy="3153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52" name="Google Shape;52;p8"/>
          <p:cNvCxnSpPr/>
          <p:nvPr/>
        </p:nvCxnSpPr>
        <p:spPr>
          <a:xfrm>
            <a:off x="945638" y="0"/>
            <a:ext cx="0" cy="5143500"/>
          </a:xfrm>
          <a:prstGeom prst="straightConnector1">
            <a:avLst/>
          </a:prstGeom>
          <a:noFill/>
          <a:ln w="9525" cap="flat" cmpd="sng">
            <a:solidFill>
              <a:srgbClr val="999FA9"/>
            </a:solidFill>
            <a:prstDash val="solid"/>
            <a:round/>
            <a:headEnd type="none" w="med" len="med"/>
            <a:tailEnd type="none" w="med" len="med"/>
          </a:ln>
        </p:spPr>
      </p:cxnSp>
      <p:sp>
        <p:nvSpPr>
          <p:cNvPr id="53" name="Google Shape;53;p8"/>
          <p:cNvSpPr/>
          <p:nvPr/>
        </p:nvSpPr>
        <p:spPr>
          <a:xfrm>
            <a:off x="874396" y="605794"/>
            <a:ext cx="142500" cy="142500"/>
          </a:xfrm>
          <a:prstGeom prst="ellipse">
            <a:avLst/>
          </a:prstGeom>
          <a:solidFill>
            <a:srgbClr val="39C0BA"/>
          </a:solidFill>
          <a:ln w="28575" cap="flat" cmpd="sng">
            <a:solidFill>
              <a:srgbClr val="2E30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p10"/>
          <p:cNvSpPr txBox="1">
            <a:spLocks noGrp="1"/>
          </p:cNvSpPr>
          <p:nvPr>
            <p:ph type="sldNum" idx="12"/>
          </p:nvPr>
        </p:nvSpPr>
        <p:spPr>
          <a:xfrm>
            <a:off x="8523157" y="4828331"/>
            <a:ext cx="548700" cy="3153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61" name="Google Shape;61;p10"/>
          <p:cNvCxnSpPr/>
          <p:nvPr/>
        </p:nvCxnSpPr>
        <p:spPr>
          <a:xfrm>
            <a:off x="945638" y="0"/>
            <a:ext cx="0" cy="5143500"/>
          </a:xfrm>
          <a:prstGeom prst="straightConnector1">
            <a:avLst/>
          </a:prstGeom>
          <a:noFill/>
          <a:ln w="9525" cap="flat" cmpd="sng">
            <a:solidFill>
              <a:srgbClr val="999FA9"/>
            </a:solidFill>
            <a:prstDash val="solid"/>
            <a:round/>
            <a:headEnd type="none" w="med" len="med"/>
            <a:tailEnd type="none" w="med" len="med"/>
          </a:ln>
        </p:spPr>
      </p:cxnSp>
      <p:sp>
        <p:nvSpPr>
          <p:cNvPr id="62" name="Google Shape;62;p10"/>
          <p:cNvSpPr/>
          <p:nvPr/>
        </p:nvSpPr>
        <p:spPr>
          <a:xfrm>
            <a:off x="844675" y="2470800"/>
            <a:ext cx="201900" cy="201900"/>
          </a:xfrm>
          <a:prstGeom prst="ellipse">
            <a:avLst/>
          </a:prstGeom>
          <a:solidFill>
            <a:srgbClr val="2E3037"/>
          </a:solidFill>
          <a:ln w="9525" cap="flat" cmpd="sng">
            <a:solidFill>
              <a:srgbClr val="999F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65475" y="549649"/>
            <a:ext cx="6858000" cy="3450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1pPr>
            <a:lvl2pPr lvl="1">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2pPr>
            <a:lvl3pPr lvl="2">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3pPr>
            <a:lvl4pPr lvl="3">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4pPr>
            <a:lvl5pPr lvl="4">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5pPr>
            <a:lvl6pPr lvl="5">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6pPr>
            <a:lvl7pPr lvl="6">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7pPr>
            <a:lvl8pPr lvl="7">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8pPr>
            <a:lvl9pPr lvl="8">
              <a:spcBef>
                <a:spcPts val="0"/>
              </a:spcBef>
              <a:spcAft>
                <a:spcPts val="0"/>
              </a:spcAft>
              <a:buClr>
                <a:schemeClr val="accent1"/>
              </a:buClr>
              <a:buSzPts val="1800"/>
              <a:buFont typeface="Quicksand"/>
              <a:buNone/>
              <a:defRPr sz="1800">
                <a:solidFill>
                  <a:schemeClr val="accent1"/>
                </a:solidFill>
                <a:latin typeface="Quicksand"/>
                <a:ea typeface="Quicksand"/>
                <a:cs typeface="Quicksand"/>
                <a:sym typeface="Quicksand"/>
              </a:defRPr>
            </a:lvl9pPr>
          </a:lstStyle>
          <a:p>
            <a:endParaRPr/>
          </a:p>
        </p:txBody>
      </p:sp>
      <p:sp>
        <p:nvSpPr>
          <p:cNvPr id="7" name="Google Shape;7;p1"/>
          <p:cNvSpPr txBox="1">
            <a:spLocks noGrp="1"/>
          </p:cNvSpPr>
          <p:nvPr>
            <p:ph type="body" idx="1"/>
          </p:nvPr>
        </p:nvSpPr>
        <p:spPr>
          <a:xfrm>
            <a:off x="1165498" y="1086799"/>
            <a:ext cx="6858000" cy="37257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Quicksand"/>
              <a:buChar char="◦"/>
              <a:defRPr sz="2400">
                <a:solidFill>
                  <a:schemeClr val="lt1"/>
                </a:solidFill>
                <a:latin typeface="Quicksand"/>
                <a:ea typeface="Quicksand"/>
                <a:cs typeface="Quicksand"/>
                <a:sym typeface="Quicksand"/>
              </a:defRPr>
            </a:lvl1pPr>
            <a:lvl2pPr marL="914400" lvl="1" indent="-381000">
              <a:spcBef>
                <a:spcPts val="0"/>
              </a:spcBef>
              <a:spcAft>
                <a:spcPts val="0"/>
              </a:spcAft>
              <a:buClr>
                <a:schemeClr val="accent1"/>
              </a:buClr>
              <a:buSzPts val="2400"/>
              <a:buFont typeface="Quicksand"/>
              <a:buChar char="▫"/>
              <a:defRPr sz="2400">
                <a:solidFill>
                  <a:schemeClr val="lt1"/>
                </a:solidFill>
                <a:latin typeface="Quicksand"/>
                <a:ea typeface="Quicksand"/>
                <a:cs typeface="Quicksand"/>
                <a:sym typeface="Quicksand"/>
              </a:defRPr>
            </a:lvl2pPr>
            <a:lvl3pPr marL="1371600" lvl="2" indent="-381000">
              <a:spcBef>
                <a:spcPts val="0"/>
              </a:spcBef>
              <a:spcAft>
                <a:spcPts val="0"/>
              </a:spcAft>
              <a:buClr>
                <a:schemeClr val="accent1"/>
              </a:buClr>
              <a:buSzPts val="2400"/>
              <a:buFont typeface="Quicksand"/>
              <a:buChar char="■"/>
              <a:defRPr sz="2400">
                <a:solidFill>
                  <a:schemeClr val="lt1"/>
                </a:solidFill>
                <a:latin typeface="Quicksand"/>
                <a:ea typeface="Quicksand"/>
                <a:cs typeface="Quicksand"/>
                <a:sym typeface="Quicksand"/>
              </a:defRPr>
            </a:lvl3pPr>
            <a:lvl4pPr marL="1828800" lvl="3" indent="-381000">
              <a:spcBef>
                <a:spcPts val="0"/>
              </a:spcBef>
              <a:spcAft>
                <a:spcPts val="0"/>
              </a:spcAft>
              <a:buClr>
                <a:schemeClr val="lt1"/>
              </a:buClr>
              <a:buSzPts val="2400"/>
              <a:buFont typeface="Quicksand"/>
              <a:buChar char="●"/>
              <a:defRPr sz="2400">
                <a:solidFill>
                  <a:schemeClr val="lt1"/>
                </a:solidFill>
                <a:latin typeface="Quicksand"/>
                <a:ea typeface="Quicksand"/>
                <a:cs typeface="Quicksand"/>
                <a:sym typeface="Quicksand"/>
              </a:defRPr>
            </a:lvl4pPr>
            <a:lvl5pPr marL="2286000" lvl="4" indent="-381000">
              <a:spcBef>
                <a:spcPts val="0"/>
              </a:spcBef>
              <a:spcAft>
                <a:spcPts val="0"/>
              </a:spcAft>
              <a:buClr>
                <a:schemeClr val="lt1"/>
              </a:buClr>
              <a:buSzPts val="2400"/>
              <a:buFont typeface="Quicksand"/>
              <a:buChar char="○"/>
              <a:defRPr sz="2400">
                <a:solidFill>
                  <a:schemeClr val="lt1"/>
                </a:solidFill>
                <a:latin typeface="Quicksand"/>
                <a:ea typeface="Quicksand"/>
                <a:cs typeface="Quicksand"/>
                <a:sym typeface="Quicksand"/>
              </a:defRPr>
            </a:lvl5pPr>
            <a:lvl6pPr marL="2743200" lvl="5" indent="-381000">
              <a:spcBef>
                <a:spcPts val="0"/>
              </a:spcBef>
              <a:spcAft>
                <a:spcPts val="0"/>
              </a:spcAft>
              <a:buClr>
                <a:schemeClr val="lt1"/>
              </a:buClr>
              <a:buSzPts val="2400"/>
              <a:buFont typeface="Quicksand"/>
              <a:buChar char="■"/>
              <a:defRPr sz="2400">
                <a:solidFill>
                  <a:schemeClr val="lt1"/>
                </a:solidFill>
                <a:latin typeface="Quicksand"/>
                <a:ea typeface="Quicksand"/>
                <a:cs typeface="Quicksand"/>
                <a:sym typeface="Quicksand"/>
              </a:defRPr>
            </a:lvl6pPr>
            <a:lvl7pPr marL="3200400" lvl="6" indent="-381000">
              <a:spcBef>
                <a:spcPts val="0"/>
              </a:spcBef>
              <a:spcAft>
                <a:spcPts val="0"/>
              </a:spcAft>
              <a:buClr>
                <a:schemeClr val="lt1"/>
              </a:buClr>
              <a:buSzPts val="2400"/>
              <a:buFont typeface="Quicksand"/>
              <a:buChar char="●"/>
              <a:defRPr sz="2400">
                <a:solidFill>
                  <a:schemeClr val="lt1"/>
                </a:solidFill>
                <a:latin typeface="Quicksand"/>
                <a:ea typeface="Quicksand"/>
                <a:cs typeface="Quicksand"/>
                <a:sym typeface="Quicksand"/>
              </a:defRPr>
            </a:lvl7pPr>
            <a:lvl8pPr marL="3657600" lvl="7" indent="-381000">
              <a:spcBef>
                <a:spcPts val="0"/>
              </a:spcBef>
              <a:spcAft>
                <a:spcPts val="0"/>
              </a:spcAft>
              <a:buClr>
                <a:schemeClr val="lt1"/>
              </a:buClr>
              <a:buSzPts val="2400"/>
              <a:buFont typeface="Quicksand"/>
              <a:buChar char="○"/>
              <a:defRPr sz="2400">
                <a:solidFill>
                  <a:schemeClr val="lt1"/>
                </a:solidFill>
                <a:latin typeface="Quicksand"/>
                <a:ea typeface="Quicksand"/>
                <a:cs typeface="Quicksand"/>
                <a:sym typeface="Quicksand"/>
              </a:defRPr>
            </a:lvl8pPr>
            <a:lvl9pPr marL="4114800" lvl="8" indent="-381000">
              <a:spcBef>
                <a:spcPts val="0"/>
              </a:spcBef>
              <a:spcAft>
                <a:spcPts val="0"/>
              </a:spcAft>
              <a:buClr>
                <a:schemeClr val="lt1"/>
              </a:buClr>
              <a:buSzPts val="2400"/>
              <a:buFont typeface="Quicksand"/>
              <a:buChar char="■"/>
              <a:defRPr sz="2400">
                <a:solidFill>
                  <a:schemeClr val="lt1"/>
                </a:solidFill>
                <a:latin typeface="Quicksand"/>
                <a:ea typeface="Quicksand"/>
                <a:cs typeface="Quicksand"/>
                <a:sym typeface="Quicksand"/>
              </a:defRPr>
            </a:lvl9pPr>
          </a:lstStyle>
          <a:p>
            <a:endParaRPr/>
          </a:p>
        </p:txBody>
      </p:sp>
      <p:sp>
        <p:nvSpPr>
          <p:cNvPr id="8" name="Google Shape;8;p1"/>
          <p:cNvSpPr txBox="1">
            <a:spLocks noGrp="1"/>
          </p:cNvSpPr>
          <p:nvPr>
            <p:ph type="sldNum" idx="12"/>
          </p:nvPr>
        </p:nvSpPr>
        <p:spPr>
          <a:xfrm>
            <a:off x="8523157" y="4828331"/>
            <a:ext cx="548700" cy="315300"/>
          </a:xfrm>
          <a:prstGeom prst="rect">
            <a:avLst/>
          </a:prstGeom>
          <a:noFill/>
          <a:ln>
            <a:noFill/>
          </a:ln>
        </p:spPr>
        <p:txBody>
          <a:bodyPr spcFirstLastPara="1" wrap="square" lIns="91425" tIns="91425" rIns="91425" bIns="91425" anchor="t" anchorCtr="0">
            <a:noAutofit/>
          </a:bodyPr>
          <a:lstStyle>
            <a:lvl1pPr lvl="0" algn="r">
              <a:buNone/>
              <a:defRPr sz="1200">
                <a:solidFill>
                  <a:srgbClr val="39C0BA"/>
                </a:solidFill>
                <a:latin typeface="Quicksand"/>
                <a:ea typeface="Quicksand"/>
                <a:cs typeface="Quicksand"/>
                <a:sym typeface="Quicksand"/>
              </a:defRPr>
            </a:lvl1pPr>
            <a:lvl2pPr lvl="1" algn="r">
              <a:buNone/>
              <a:defRPr sz="1200">
                <a:solidFill>
                  <a:srgbClr val="39C0BA"/>
                </a:solidFill>
                <a:latin typeface="Quicksand"/>
                <a:ea typeface="Quicksand"/>
                <a:cs typeface="Quicksand"/>
                <a:sym typeface="Quicksand"/>
              </a:defRPr>
            </a:lvl2pPr>
            <a:lvl3pPr lvl="2" algn="r">
              <a:buNone/>
              <a:defRPr sz="1200">
                <a:solidFill>
                  <a:srgbClr val="39C0BA"/>
                </a:solidFill>
                <a:latin typeface="Quicksand"/>
                <a:ea typeface="Quicksand"/>
                <a:cs typeface="Quicksand"/>
                <a:sym typeface="Quicksand"/>
              </a:defRPr>
            </a:lvl3pPr>
            <a:lvl4pPr lvl="3" algn="r">
              <a:buNone/>
              <a:defRPr sz="1200">
                <a:solidFill>
                  <a:srgbClr val="39C0BA"/>
                </a:solidFill>
                <a:latin typeface="Quicksand"/>
                <a:ea typeface="Quicksand"/>
                <a:cs typeface="Quicksand"/>
                <a:sym typeface="Quicksand"/>
              </a:defRPr>
            </a:lvl4pPr>
            <a:lvl5pPr lvl="4" algn="r">
              <a:buNone/>
              <a:defRPr sz="1200">
                <a:solidFill>
                  <a:srgbClr val="39C0BA"/>
                </a:solidFill>
                <a:latin typeface="Quicksand"/>
                <a:ea typeface="Quicksand"/>
                <a:cs typeface="Quicksand"/>
                <a:sym typeface="Quicksand"/>
              </a:defRPr>
            </a:lvl5pPr>
            <a:lvl6pPr lvl="5" algn="r">
              <a:buNone/>
              <a:defRPr sz="1200">
                <a:solidFill>
                  <a:srgbClr val="39C0BA"/>
                </a:solidFill>
                <a:latin typeface="Quicksand"/>
                <a:ea typeface="Quicksand"/>
                <a:cs typeface="Quicksand"/>
                <a:sym typeface="Quicksand"/>
              </a:defRPr>
            </a:lvl6pPr>
            <a:lvl7pPr lvl="6" algn="r">
              <a:buNone/>
              <a:defRPr sz="1200">
                <a:solidFill>
                  <a:srgbClr val="39C0BA"/>
                </a:solidFill>
                <a:latin typeface="Quicksand"/>
                <a:ea typeface="Quicksand"/>
                <a:cs typeface="Quicksand"/>
                <a:sym typeface="Quicksand"/>
              </a:defRPr>
            </a:lvl7pPr>
            <a:lvl8pPr lvl="7" algn="r">
              <a:buNone/>
              <a:defRPr sz="1200">
                <a:solidFill>
                  <a:srgbClr val="39C0BA"/>
                </a:solidFill>
                <a:latin typeface="Quicksand"/>
                <a:ea typeface="Quicksand"/>
                <a:cs typeface="Quicksand"/>
                <a:sym typeface="Quicksand"/>
              </a:defRPr>
            </a:lvl8pPr>
            <a:lvl9pPr lvl="8" algn="r">
              <a:buNone/>
              <a:defRPr sz="1200">
                <a:solidFill>
                  <a:srgbClr val="39C0BA"/>
                </a:solidFill>
                <a:latin typeface="Quicksand"/>
                <a:ea typeface="Quicksand"/>
                <a:cs typeface="Quicksand"/>
                <a:sym typeface="Quicksan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6"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microsoft.com/office/2007/relationships/hdphoto" Target="../media/hdphoto1.wdp"/><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0.png"/><Relationship Id="rId5" Type="http://schemas.microsoft.com/office/2011/relationships/inkAction" Target="../ink/inkAction1.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image" Target="../media/image12.png"/><Relationship Id="rId2" Type="http://schemas.openxmlformats.org/officeDocument/2006/relationships/audio" Target="../media/media12.m4a"/><Relationship Id="rId1" Type="http://schemas.microsoft.com/office/2007/relationships/media" Target="../media/media12.m4a"/><Relationship Id="rId6" Type="http://schemas.microsoft.com/office/2011/relationships/inkAction" Target="../ink/inkAction2.xml"/><Relationship Id="rId5" Type="http://schemas.openxmlformats.org/officeDocument/2006/relationships/image" Target="../media/image9.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1.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1.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1.png"/><Relationship Id="rId4"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4.xml"/><Relationship Id="rId7" Type="http://schemas.openxmlformats.org/officeDocument/2006/relationships/image" Target="../media/image5.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1319175" y="2233518"/>
            <a:ext cx="6680400" cy="2608645"/>
          </a:xfrm>
          <a:prstGeom prst="rect">
            <a:avLst/>
          </a:prstGeom>
        </p:spPr>
        <p:txBody>
          <a:bodyPr spcFirstLastPara="1" wrap="square" lIns="91425" tIns="91425" rIns="91425" bIns="91425" anchor="t" anchorCtr="0">
            <a:noAutofit/>
          </a:bodyPr>
          <a:lstStyle/>
          <a:p>
            <a:pPr lvl="0"/>
            <a:r>
              <a:rPr lang="en" sz="2400" dirty="0" smtClean="0"/>
              <a:t>FixMatch: Simplifying Semi-Supervised Learning with Consistency and Confidence</a:t>
            </a:r>
            <a:br>
              <a:rPr lang="en" sz="2400" dirty="0" smtClean="0"/>
            </a:br>
            <a:r>
              <a:rPr lang="en" sz="2400" dirty="0"/>
              <a:t/>
            </a:r>
            <a:br>
              <a:rPr lang="en" sz="2400" dirty="0"/>
            </a:br>
            <a:r>
              <a:rPr lang="en-US" sz="1400" dirty="0" err="1">
                <a:solidFill>
                  <a:schemeClr val="bg1"/>
                </a:solidFill>
              </a:rPr>
              <a:t>Kihyuk</a:t>
            </a:r>
            <a:r>
              <a:rPr lang="en-US" sz="1400" dirty="0">
                <a:solidFill>
                  <a:schemeClr val="bg1"/>
                </a:solidFill>
              </a:rPr>
              <a:t> </a:t>
            </a:r>
            <a:r>
              <a:rPr lang="en-US" sz="1400" dirty="0" err="1">
                <a:solidFill>
                  <a:schemeClr val="bg1"/>
                </a:solidFill>
              </a:rPr>
              <a:t>Sohn</a:t>
            </a:r>
            <a:r>
              <a:rPr lang="en-US" sz="1400" dirty="0">
                <a:solidFill>
                  <a:schemeClr val="bg1"/>
                </a:solidFill>
              </a:rPr>
              <a:t>, David Berthelot, Chun-Liang Li, </a:t>
            </a:r>
            <a:r>
              <a:rPr lang="en-US" sz="1400" dirty="0" err="1">
                <a:solidFill>
                  <a:schemeClr val="bg1"/>
                </a:solidFill>
              </a:rPr>
              <a:t>Zizhao</a:t>
            </a:r>
            <a:r>
              <a:rPr lang="en-US" sz="1400" dirty="0">
                <a:solidFill>
                  <a:schemeClr val="bg1"/>
                </a:solidFill>
              </a:rPr>
              <a:t> Zhang, Nicholas </a:t>
            </a:r>
            <a:r>
              <a:rPr lang="en-US" sz="1400" dirty="0" err="1">
                <a:solidFill>
                  <a:schemeClr val="bg1"/>
                </a:solidFill>
              </a:rPr>
              <a:t>Carlini</a:t>
            </a:r>
            <a:r>
              <a:rPr lang="en-US" sz="1400" dirty="0">
                <a:solidFill>
                  <a:schemeClr val="bg1"/>
                </a:solidFill>
              </a:rPr>
              <a:t>, </a:t>
            </a:r>
            <a:r>
              <a:rPr lang="en-US" sz="1400" dirty="0" err="1">
                <a:solidFill>
                  <a:schemeClr val="bg1"/>
                </a:solidFill>
              </a:rPr>
              <a:t>Ekin</a:t>
            </a:r>
            <a:r>
              <a:rPr lang="en-US" sz="1400" dirty="0">
                <a:solidFill>
                  <a:schemeClr val="bg1"/>
                </a:solidFill>
              </a:rPr>
              <a:t> D. </a:t>
            </a:r>
            <a:r>
              <a:rPr lang="en-US" sz="1400" dirty="0" err="1">
                <a:solidFill>
                  <a:schemeClr val="bg1"/>
                </a:solidFill>
              </a:rPr>
              <a:t>Cubuk</a:t>
            </a:r>
            <a:r>
              <a:rPr lang="en-US" sz="1400" dirty="0">
                <a:solidFill>
                  <a:schemeClr val="bg1"/>
                </a:solidFill>
              </a:rPr>
              <a:t>, Alex </a:t>
            </a:r>
            <a:r>
              <a:rPr lang="en-US" sz="1400" dirty="0" err="1">
                <a:solidFill>
                  <a:schemeClr val="bg1"/>
                </a:solidFill>
              </a:rPr>
              <a:t>Kurakin</a:t>
            </a:r>
            <a:r>
              <a:rPr lang="en-US" sz="1400" dirty="0">
                <a:solidFill>
                  <a:schemeClr val="bg1"/>
                </a:solidFill>
              </a:rPr>
              <a:t>, Han Zhang, Colin </a:t>
            </a:r>
            <a:r>
              <a:rPr lang="en-US" sz="1400" dirty="0" err="1">
                <a:solidFill>
                  <a:schemeClr val="bg1"/>
                </a:solidFill>
              </a:rPr>
              <a:t>Raffel</a:t>
            </a:r>
            <a:endParaRPr sz="1400" dirty="0">
              <a:solidFill>
                <a:schemeClr val="bg1"/>
              </a:solidFill>
            </a:endParaRPr>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pic>
        <p:nvPicPr>
          <p:cNvPr id="5" name="Picture 4"/>
          <p:cNvPicPr>
            <a:picLocks noChangeAspect="1"/>
          </p:cNvPicPr>
          <p:nvPr/>
        </p:nvPicPr>
        <p:blipFill>
          <a:blip r:embed="rId6">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375171" y="3366655"/>
            <a:ext cx="2616429" cy="261642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7727">
        <p:fade/>
      </p:transition>
    </mc:Choice>
    <mc:Fallback>
      <p:transition spd="med" advTm="772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8"/>
          <p:cNvSpPr/>
          <p:nvPr/>
        </p:nvSpPr>
        <p:spPr>
          <a:xfrm>
            <a:off x="-132298" y="1489426"/>
            <a:ext cx="2155500" cy="2164500"/>
          </a:xfrm>
          <a:prstGeom prst="ellipse">
            <a:avLst/>
          </a:prstGeom>
          <a:solidFill>
            <a:srgbClr val="39C0BA"/>
          </a:solidFill>
          <a:ln w="28575" cap="flat" cmpd="sng">
            <a:solidFill>
              <a:srgbClr val="2E30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txBox="1">
            <a:spLocks noGrp="1"/>
          </p:cNvSpPr>
          <p:nvPr>
            <p:ph type="ctrTitle" idx="4294967295"/>
          </p:nvPr>
        </p:nvSpPr>
        <p:spPr>
          <a:xfrm>
            <a:off x="2430050" y="1991813"/>
            <a:ext cx="60282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dirty="0" smtClean="0"/>
              <a:t>FixMatch</a:t>
            </a:r>
            <a:endParaRPr sz="6000" dirty="0"/>
          </a:p>
        </p:txBody>
      </p:sp>
      <p:sp>
        <p:nvSpPr>
          <p:cNvPr id="117" name="Google Shape;117;p18"/>
          <p:cNvSpPr txBox="1">
            <a:spLocks noGrp="1"/>
          </p:cNvSpPr>
          <p:nvPr>
            <p:ph type="subTitle" idx="4294967295"/>
          </p:nvPr>
        </p:nvSpPr>
        <p:spPr>
          <a:xfrm>
            <a:off x="2430050" y="2922262"/>
            <a:ext cx="60282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dirty="0" smtClean="0"/>
              <a:t>Combining Consistency Regularization and Pseudo-Labeling</a:t>
            </a:r>
            <a:endParaRPr sz="2400" dirty="0"/>
          </a:p>
        </p:txBody>
      </p:sp>
      <p:sp>
        <p:nvSpPr>
          <p:cNvPr id="123" name="Google Shape;123;p18"/>
          <p:cNvSpPr txBox="1">
            <a:spLocks noGrp="1"/>
          </p:cNvSpPr>
          <p:nvPr>
            <p:ph type="sldNum" idx="12"/>
          </p:nvPr>
        </p:nvSpPr>
        <p:spPr>
          <a:xfrm>
            <a:off x="8523157" y="48283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grpSp>
        <p:nvGrpSpPr>
          <p:cNvPr id="20" name="Google Shape;704;p37"/>
          <p:cNvGrpSpPr/>
          <p:nvPr/>
        </p:nvGrpSpPr>
        <p:grpSpPr>
          <a:xfrm>
            <a:off x="640618" y="2098164"/>
            <a:ext cx="609668" cy="947023"/>
            <a:chOff x="6718575" y="2318625"/>
            <a:chExt cx="256950" cy="407375"/>
          </a:xfrm>
        </p:grpSpPr>
        <p:sp>
          <p:nvSpPr>
            <p:cNvPr id="21" name="Google Shape;705;p37"/>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06;p37"/>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07;p37"/>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08;p37"/>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09;p37"/>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10;p37"/>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11;p37"/>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12;p37"/>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p:transition advTm="5340">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solidFill>
                  <a:srgbClr val="39C0BA"/>
                </a:solidFill>
              </a:rPr>
              <a:t>FixMatch</a:t>
            </a:r>
            <a:endParaRPr dirty="0">
              <a:solidFill>
                <a:srgbClr val="39C0BA"/>
              </a:solidFill>
            </a:endParaRPr>
          </a:p>
        </p:txBody>
      </p:sp>
      <p:sp>
        <p:nvSpPr>
          <p:cNvPr id="109" name="Google Shape;109;p17"/>
          <p:cNvSpPr txBox="1">
            <a:spLocks noGrp="1"/>
          </p:cNvSpPr>
          <p:nvPr>
            <p:ph type="body" idx="1"/>
          </p:nvPr>
        </p:nvSpPr>
        <p:spPr>
          <a:xfrm>
            <a:off x="1165498" y="1158072"/>
            <a:ext cx="6858000" cy="3725700"/>
          </a:xfrm>
          <a:prstGeom prst="rect">
            <a:avLst/>
          </a:prstGeom>
        </p:spPr>
        <p:txBody>
          <a:bodyPr spcFirstLastPara="1" wrap="square" lIns="91425" tIns="91425" rIns="91425" bIns="91425" anchor="t" anchorCtr="0">
            <a:noAutofit/>
          </a:bodyPr>
          <a:lstStyle/>
          <a:p>
            <a:pPr lvl="0" indent="-381000">
              <a:buClr>
                <a:schemeClr val="accent1"/>
              </a:buClr>
              <a:buSzPts val="2400"/>
            </a:pPr>
            <a:r>
              <a:rPr lang="en-US" sz="1800" dirty="0" smtClean="0"/>
              <a:t>Loss consists of two parts i.e. supervised and unsupervised loss</a:t>
            </a:r>
          </a:p>
          <a:p>
            <a:pPr marL="76200" lvl="0" indent="0" algn="ctr">
              <a:buClr>
                <a:schemeClr val="accent1"/>
              </a:buClr>
              <a:buSzPts val="2400"/>
              <a:buNone/>
            </a:pPr>
            <a:r>
              <a:rPr lang="en-US" sz="1800" dirty="0" smtClean="0"/>
              <a:t>L = L</a:t>
            </a:r>
            <a:r>
              <a:rPr lang="en-US" sz="1800" baseline="-25000" dirty="0" smtClean="0"/>
              <a:t>s</a:t>
            </a:r>
            <a:r>
              <a:rPr lang="en-US" sz="1800" dirty="0" smtClean="0"/>
              <a:t> + </a:t>
            </a:r>
            <a:r>
              <a:rPr lang="el-GR" sz="1800" b="1" dirty="0" smtClean="0"/>
              <a:t>λ</a:t>
            </a:r>
            <a:r>
              <a:rPr lang="en-US" sz="1800" dirty="0" smtClean="0"/>
              <a:t>L</a:t>
            </a:r>
            <a:r>
              <a:rPr lang="en-US" sz="1800" b="1" baseline="-25000" dirty="0" smtClean="0"/>
              <a:t>u</a:t>
            </a:r>
          </a:p>
          <a:p>
            <a:pPr marL="361950" indent="-285750">
              <a:buClr>
                <a:schemeClr val="accent1"/>
              </a:buClr>
              <a:buSzPts val="2400"/>
            </a:pPr>
            <a:endParaRPr lang="en-US" sz="1800" dirty="0"/>
          </a:p>
          <a:p>
            <a:pPr marL="361950" indent="-285750">
              <a:buClr>
                <a:schemeClr val="accent1"/>
              </a:buClr>
              <a:buSzPts val="2400"/>
            </a:pPr>
            <a:r>
              <a:rPr lang="en-US" sz="1800" dirty="0" smtClean="0"/>
              <a:t>The magic of </a:t>
            </a:r>
            <a:r>
              <a:rPr lang="en-US" sz="1800" dirty="0" err="1" smtClean="0"/>
              <a:t>FixMatch</a:t>
            </a:r>
            <a:r>
              <a:rPr lang="en-US" sz="1800" dirty="0" smtClean="0"/>
              <a:t> occurs in unsupervised loss part</a:t>
            </a:r>
            <a:r>
              <a:rPr lang="en-US" sz="1800" dirty="0"/>
              <a:t/>
            </a:r>
            <a:br>
              <a:rPr lang="en-US" sz="1800" dirty="0"/>
            </a:br>
            <a:endParaRPr lang="en-US" sz="1800" dirty="0" smtClean="0"/>
          </a:p>
          <a:p>
            <a:pPr marL="76200" lvl="0" indent="0">
              <a:buClr>
                <a:schemeClr val="accent1"/>
              </a:buClr>
              <a:buSzPts val="2400"/>
              <a:buNone/>
            </a:pPr>
            <a:r>
              <a:rPr lang="en-US" sz="1800" dirty="0"/>
              <a:t/>
            </a:r>
            <a:br>
              <a:rPr lang="en-US" sz="1800" dirty="0"/>
            </a:br>
            <a:endParaRPr lang="en-US" sz="1800" dirty="0"/>
          </a:p>
        </p:txBody>
      </p:sp>
      <p:sp>
        <p:nvSpPr>
          <p:cNvPr id="110" name="Google Shape;110;p17"/>
          <p:cNvSpPr txBox="1">
            <a:spLocks noGrp="1"/>
          </p:cNvSpPr>
          <p:nvPr>
            <p:ph type="sldNum" idx="12"/>
          </p:nvPr>
        </p:nvSpPr>
        <p:spPr>
          <a:xfrm>
            <a:off x="8523157" y="48283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2" name="Ink 1"/>
              <p14:cNvContentPartPr/>
              <p14:nvPr>
                <p:extLst>
                  <p:ext uri="{42D2F446-02D8-4167-A562-619A0277C38B}">
                    <p15:isNarration xmlns:p15="http://schemas.microsoft.com/office/powerpoint/2012/main" val="1"/>
                  </p:ext>
                </p:extLst>
              </p14:nvPr>
            </p14:nvContentPartPr>
            <p14:xfrm>
              <a:off x="4419720" y="1847880"/>
              <a:ext cx="876600" cy="528840"/>
            </p14:xfrm>
          </p:contentPart>
        </mc:Choice>
        <mc:Fallback xmlns="">
          <p:pic>
            <p:nvPicPr>
              <p:cNvPr id="2" name="Ink 1"/>
              <p:cNvPicPr>
                <a:picLocks noGrp="1" noRot="1" noChangeAspect="1" noMove="1" noResize="1" noEditPoints="1" noAdjustHandles="1" noChangeArrowheads="1" noChangeShapeType="1"/>
              </p:cNvPicPr>
              <p:nvPr/>
            </p:nvPicPr>
            <p:blipFill>
              <a:blip r:embed="rId6"/>
              <a:stretch>
                <a:fillRect/>
              </a:stretch>
            </p:blipFill>
            <p:spPr>
              <a:xfrm>
                <a:off x="4410360" y="1838520"/>
                <a:ext cx="895320" cy="547560"/>
              </a:xfrm>
              <a:prstGeom prst="rect">
                <a:avLst/>
              </a:prstGeom>
            </p:spPr>
          </p:pic>
        </mc:Fallback>
      </mc:AlternateContent>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1167691201"/>
      </p:ext>
    </p:extLst>
  </p:cSld>
  <p:clrMapOvr>
    <a:masterClrMapping/>
  </p:clrMapOvr>
  <p:transition advTm="19421">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3"/>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FixMatch</a:t>
            </a:r>
            <a:endParaRPr dirty="0"/>
          </a:p>
        </p:txBody>
      </p:sp>
      <p:sp>
        <p:nvSpPr>
          <p:cNvPr id="163" name="Google Shape;163;p23"/>
          <p:cNvSpPr txBox="1">
            <a:spLocks noGrp="1"/>
          </p:cNvSpPr>
          <p:nvPr>
            <p:ph type="sldNum" idx="12"/>
          </p:nvPr>
        </p:nvSpPr>
        <p:spPr>
          <a:xfrm>
            <a:off x="8523157" y="48283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pic>
        <p:nvPicPr>
          <p:cNvPr id="7" name="Picture 6"/>
          <p:cNvPicPr>
            <a:picLocks noChangeAspect="1"/>
          </p:cNvPicPr>
          <p:nvPr/>
        </p:nvPicPr>
        <p:blipFill>
          <a:blip r:embed="rId5"/>
          <a:stretch>
            <a:fillRect/>
          </a:stretch>
        </p:blipFill>
        <p:spPr>
          <a:xfrm>
            <a:off x="1727613" y="1507930"/>
            <a:ext cx="6681733" cy="2531333"/>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10" name="Ink 9"/>
              <p14:cNvContentPartPr/>
              <p14:nvPr>
                <p:extLst>
                  <p:ext uri="{42D2F446-02D8-4167-A562-619A0277C38B}">
                    <p15:isNarration xmlns:p15="http://schemas.microsoft.com/office/powerpoint/2012/main" val="1"/>
                  </p:ext>
                </p:extLst>
              </p14:nvPr>
            </p14:nvContentPartPr>
            <p14:xfrm>
              <a:off x="3381480" y="1523880"/>
              <a:ext cx="5005800" cy="2034000"/>
            </p14:xfrm>
          </p:contentPart>
        </mc:Choice>
        <mc:Fallback xmlns="">
          <p:pic>
            <p:nvPicPr>
              <p:cNvPr id="10" name="Ink 9"/>
              <p:cNvPicPr>
                <a:picLocks noGrp="1" noRot="1" noChangeAspect="1" noMove="1" noResize="1" noEditPoints="1" noAdjustHandles="1" noChangeArrowheads="1" noChangeShapeType="1"/>
              </p:cNvPicPr>
              <p:nvPr/>
            </p:nvPicPr>
            <p:blipFill>
              <a:blip r:embed="rId7"/>
              <a:stretch>
                <a:fillRect/>
              </a:stretch>
            </p:blipFill>
            <p:spPr>
              <a:xfrm>
                <a:off x="3372120" y="1514520"/>
                <a:ext cx="5024520" cy="2052720"/>
              </a:xfrm>
              <a:prstGeom prst="rect">
                <a:avLst/>
              </a:prstGeom>
            </p:spPr>
          </p:pic>
        </mc:Fallback>
      </mc:AlternateContent>
      <p:pic>
        <p:nvPicPr>
          <p:cNvPr id="11" name="Audio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3617198575"/>
      </p:ext>
    </p:extLst>
  </p:cSld>
  <p:clrMapOvr>
    <a:masterClrMapping/>
  </p:clrMapOvr>
  <p:transition advTm="51462">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par>
                                <p:cTn id="7" presetID="59"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md type="call" cmd="playFrom(0.0)">
                                      <p:cBhvr>
                                        <p:cTn id="9"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1"/>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solidFill>
                  <a:srgbClr val="39C0BA"/>
                </a:solidFill>
              </a:rPr>
              <a:t>FixMatch</a:t>
            </a:r>
            <a:endParaRPr dirty="0">
              <a:solidFill>
                <a:srgbClr val="39C0BA"/>
              </a:solidFill>
            </a:endParaRPr>
          </a:p>
        </p:txBody>
      </p:sp>
      <p:sp>
        <p:nvSpPr>
          <p:cNvPr id="109" name="Google Shape;109;p17"/>
          <p:cNvSpPr txBox="1">
            <a:spLocks noGrp="1"/>
          </p:cNvSpPr>
          <p:nvPr>
            <p:ph type="body" idx="1"/>
          </p:nvPr>
        </p:nvSpPr>
        <p:spPr>
          <a:xfrm>
            <a:off x="1165498" y="1158072"/>
            <a:ext cx="6858000" cy="3725700"/>
          </a:xfrm>
          <a:prstGeom prst="rect">
            <a:avLst/>
          </a:prstGeom>
        </p:spPr>
        <p:txBody>
          <a:bodyPr spcFirstLastPara="1" wrap="square" lIns="91425" tIns="91425" rIns="91425" bIns="91425" anchor="t" anchorCtr="0">
            <a:noAutofit/>
          </a:bodyPr>
          <a:lstStyle/>
          <a:p>
            <a:pPr marL="76200" lvl="0" indent="0">
              <a:buClr>
                <a:schemeClr val="accent1"/>
              </a:buClr>
              <a:buSzPts val="2400"/>
              <a:buNone/>
            </a:pPr>
            <a:r>
              <a:rPr lang="en-US" sz="1800" b="1" dirty="0" smtClean="0"/>
              <a:t>What does this model learn</a:t>
            </a:r>
          </a:p>
          <a:p>
            <a:pPr marL="361950" indent="-285750">
              <a:buClr>
                <a:schemeClr val="accent1"/>
              </a:buClr>
              <a:buSzPts val="2400"/>
            </a:pPr>
            <a:r>
              <a:rPr lang="en-US" sz="1800" dirty="0" smtClean="0"/>
              <a:t>This paper mainly concerns with the Unsupervised part of the loss function</a:t>
            </a:r>
          </a:p>
          <a:p>
            <a:pPr marL="361950" indent="-285750">
              <a:buClr>
                <a:schemeClr val="accent1"/>
              </a:buClr>
              <a:buSzPts val="2400"/>
            </a:pPr>
            <a:r>
              <a:rPr lang="en-US" sz="1800" dirty="0" smtClean="0"/>
              <a:t>Model learn to revert the strong augmentation i.e. model basically learns to ignore these kind of augmentations</a:t>
            </a:r>
          </a:p>
          <a:p>
            <a:pPr marL="361950" indent="-285750">
              <a:buClr>
                <a:schemeClr val="accent1"/>
              </a:buClr>
              <a:buSzPts val="2400"/>
            </a:pPr>
            <a:r>
              <a:rPr lang="en-US" sz="1800" dirty="0" smtClean="0"/>
              <a:t>Interestingly, that really seems to help</a:t>
            </a:r>
          </a:p>
          <a:p>
            <a:pPr marL="361950" indent="-285750">
              <a:buClr>
                <a:schemeClr val="accent1"/>
              </a:buClr>
              <a:buSzPts val="2400"/>
            </a:pPr>
            <a:endParaRPr lang="en-US" sz="1800" dirty="0" smtClean="0"/>
          </a:p>
          <a:p>
            <a:pPr marL="76200" lvl="0" indent="0">
              <a:buClr>
                <a:schemeClr val="accent1"/>
              </a:buClr>
              <a:buSzPts val="2400"/>
              <a:buNone/>
            </a:pPr>
            <a:r>
              <a:rPr lang="en-US" sz="1800" dirty="0"/>
              <a:t/>
            </a:r>
            <a:br>
              <a:rPr lang="en-US" sz="1800" dirty="0"/>
            </a:br>
            <a:endParaRPr lang="en-US" sz="1800" dirty="0"/>
          </a:p>
        </p:txBody>
      </p:sp>
      <p:sp>
        <p:nvSpPr>
          <p:cNvPr id="110" name="Google Shape;110;p17"/>
          <p:cNvSpPr txBox="1">
            <a:spLocks noGrp="1"/>
          </p:cNvSpPr>
          <p:nvPr>
            <p:ph type="sldNum" idx="12"/>
          </p:nvPr>
        </p:nvSpPr>
        <p:spPr>
          <a:xfrm>
            <a:off x="8523157" y="48283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1051637173"/>
      </p:ext>
    </p:extLst>
  </p:cSld>
  <p:clrMapOvr>
    <a:masterClrMapping/>
  </p:clrMapOvr>
  <p:transition advTm="13416">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5"/>
          <p:cNvSpPr txBox="1">
            <a:spLocks noGrp="1"/>
          </p:cNvSpPr>
          <p:nvPr>
            <p:ph type="ctrTitle"/>
          </p:nvPr>
        </p:nvSpPr>
        <p:spPr>
          <a:xfrm>
            <a:off x="1530175" y="2307788"/>
            <a:ext cx="6767100" cy="53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Experiments</a:t>
            </a:r>
            <a:endParaRPr dirty="0"/>
          </a:p>
        </p:txBody>
      </p:sp>
      <p:sp>
        <p:nvSpPr>
          <p:cNvPr id="95" name="Google Shape;95;p15"/>
          <p:cNvSpPr txBox="1">
            <a:spLocks noGrp="1"/>
          </p:cNvSpPr>
          <p:nvPr>
            <p:ph type="subTitle" idx="1"/>
          </p:nvPr>
        </p:nvSpPr>
        <p:spPr>
          <a:xfrm>
            <a:off x="1567326" y="2782913"/>
            <a:ext cx="6927900" cy="3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Results and comparison</a:t>
            </a:r>
            <a:endParaRPr dirty="0"/>
          </a:p>
        </p:txBody>
      </p:sp>
      <p:sp>
        <p:nvSpPr>
          <p:cNvPr id="96" name="Google Shape;96;p15"/>
          <p:cNvSpPr txBox="1"/>
          <p:nvPr/>
        </p:nvSpPr>
        <p:spPr>
          <a:xfrm>
            <a:off x="526358" y="2279925"/>
            <a:ext cx="802500" cy="5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2E3037"/>
                </a:solidFill>
                <a:latin typeface="Quicksand"/>
                <a:ea typeface="Quicksand"/>
                <a:cs typeface="Quicksand"/>
                <a:sym typeface="Quicksand"/>
              </a:rPr>
              <a:t>3</a:t>
            </a:r>
            <a:endParaRPr sz="3000" dirty="0">
              <a:solidFill>
                <a:srgbClr val="2E3037"/>
              </a:solidFill>
              <a:latin typeface="Quicksand"/>
              <a:ea typeface="Quicksand"/>
              <a:cs typeface="Quicksand"/>
              <a:sym typeface="Quicksand"/>
            </a:endParaRPr>
          </a:p>
        </p:txBody>
      </p:sp>
      <p:sp>
        <p:nvSpPr>
          <p:cNvPr id="97" name="Google Shape;97;p15"/>
          <p:cNvSpPr txBox="1">
            <a:spLocks noGrp="1"/>
          </p:cNvSpPr>
          <p:nvPr>
            <p:ph type="sldNum" idx="12"/>
          </p:nvPr>
        </p:nvSpPr>
        <p:spPr>
          <a:xfrm>
            <a:off x="8523157" y="48283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1663379255"/>
      </p:ext>
    </p:extLst>
  </p:cSld>
  <p:clrMapOvr>
    <a:masterClrMapping/>
  </p:clrMapOvr>
  <p:transition advTm="5122">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solidFill>
                  <a:srgbClr val="39C0BA"/>
                </a:solidFill>
              </a:rPr>
              <a:t>Results on CIFAR-10</a:t>
            </a:r>
            <a:endParaRPr dirty="0">
              <a:solidFill>
                <a:srgbClr val="39C0BA"/>
              </a:solidFill>
            </a:endParaRPr>
          </a:p>
        </p:txBody>
      </p:sp>
      <p:sp>
        <p:nvSpPr>
          <p:cNvPr id="109" name="Google Shape;109;p17"/>
          <p:cNvSpPr txBox="1">
            <a:spLocks noGrp="1"/>
          </p:cNvSpPr>
          <p:nvPr>
            <p:ph type="body" idx="1"/>
          </p:nvPr>
        </p:nvSpPr>
        <p:spPr>
          <a:xfrm>
            <a:off x="1165498" y="1158072"/>
            <a:ext cx="6858000" cy="3725700"/>
          </a:xfrm>
          <a:prstGeom prst="rect">
            <a:avLst/>
          </a:prstGeom>
        </p:spPr>
        <p:txBody>
          <a:bodyPr spcFirstLastPara="1" wrap="square" lIns="91425" tIns="91425" rIns="91425" bIns="91425" anchor="t" anchorCtr="0">
            <a:noAutofit/>
          </a:bodyPr>
          <a:lstStyle/>
          <a:p>
            <a:pPr lvl="0" indent="-381000">
              <a:buClr>
                <a:schemeClr val="accent1"/>
              </a:buClr>
              <a:buSzPts val="2400"/>
            </a:pPr>
            <a:r>
              <a:rPr lang="en-US" sz="1800" dirty="0" smtClean="0"/>
              <a:t>Model achieves 94.93% accuracy </a:t>
            </a:r>
            <a:r>
              <a:rPr lang="en-US" sz="1800" dirty="0"/>
              <a:t>on CIFAR-10 </a:t>
            </a:r>
            <a:r>
              <a:rPr lang="en-US" sz="1800" dirty="0" smtClean="0"/>
              <a:t>with just </a:t>
            </a:r>
            <a:r>
              <a:rPr lang="en-US" sz="1800" dirty="0"/>
              <a:t>250 </a:t>
            </a:r>
            <a:r>
              <a:rPr lang="en-US" sz="1800" dirty="0" smtClean="0"/>
              <a:t>labeled examples</a:t>
            </a:r>
          </a:p>
          <a:p>
            <a:pPr lvl="0" indent="-381000">
              <a:buClr>
                <a:schemeClr val="accent1"/>
              </a:buClr>
              <a:buSzPts val="2400"/>
            </a:pPr>
            <a:r>
              <a:rPr lang="en-US" sz="1800" dirty="0" smtClean="0"/>
              <a:t>With only 4 labels per class i.e. 40 images with labels, it gets 88.61% accuracy</a:t>
            </a:r>
          </a:p>
          <a:p>
            <a:pPr lvl="0" indent="-381000">
              <a:buClr>
                <a:schemeClr val="accent1"/>
              </a:buClr>
              <a:buSzPts val="2400"/>
            </a:pPr>
            <a:r>
              <a:rPr lang="en-US" sz="1800" dirty="0"/>
              <a:t>If we only use one image per class (10 in total), it still gets 78% accuracy</a:t>
            </a:r>
            <a:br>
              <a:rPr lang="en-US" sz="1800" dirty="0"/>
            </a:br>
            <a:r>
              <a:rPr lang="en-US" sz="1800" dirty="0"/>
              <a:t/>
            </a:r>
            <a:br>
              <a:rPr lang="en-US" sz="1800" dirty="0"/>
            </a:br>
            <a:r>
              <a:rPr lang="en-US" sz="1800" dirty="0"/>
              <a:t/>
            </a:r>
            <a:br>
              <a:rPr lang="en-US" sz="1800" dirty="0"/>
            </a:br>
            <a:endParaRPr lang="en-US" sz="1800" dirty="0" smtClean="0"/>
          </a:p>
          <a:p>
            <a:pPr marL="76200" lvl="0" indent="0">
              <a:buClr>
                <a:schemeClr val="accent1"/>
              </a:buClr>
              <a:buSzPts val="2400"/>
              <a:buNone/>
            </a:pPr>
            <a:r>
              <a:rPr lang="en-US" sz="1800" dirty="0"/>
              <a:t/>
            </a:r>
            <a:br>
              <a:rPr lang="en-US" sz="1800" dirty="0"/>
            </a:br>
            <a:endParaRPr lang="en-US" sz="1800" dirty="0"/>
          </a:p>
        </p:txBody>
      </p:sp>
      <p:sp>
        <p:nvSpPr>
          <p:cNvPr id="110" name="Google Shape;110;p17"/>
          <p:cNvSpPr txBox="1">
            <a:spLocks noGrp="1"/>
          </p:cNvSpPr>
          <p:nvPr>
            <p:ph type="sldNum" idx="12"/>
          </p:nvPr>
        </p:nvSpPr>
        <p:spPr>
          <a:xfrm>
            <a:off x="8523157" y="48283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943876176"/>
      </p:ext>
    </p:extLst>
  </p:cSld>
  <p:clrMapOvr>
    <a:masterClrMapping/>
  </p:clrMapOvr>
  <p:transition advTm="17786">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3"/>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FixMatch vs Supervised Learning</a:t>
            </a:r>
            <a:endParaRPr dirty="0"/>
          </a:p>
        </p:txBody>
      </p:sp>
      <p:sp>
        <p:nvSpPr>
          <p:cNvPr id="163" name="Google Shape;163;p23"/>
          <p:cNvSpPr txBox="1">
            <a:spLocks noGrp="1"/>
          </p:cNvSpPr>
          <p:nvPr>
            <p:ph type="sldNum" idx="12"/>
          </p:nvPr>
        </p:nvSpPr>
        <p:spPr>
          <a:xfrm>
            <a:off x="8523157" y="48283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pic>
        <p:nvPicPr>
          <p:cNvPr id="2" name="Picture 1"/>
          <p:cNvPicPr>
            <a:picLocks noChangeAspect="1"/>
          </p:cNvPicPr>
          <p:nvPr/>
        </p:nvPicPr>
        <p:blipFill>
          <a:blip r:embed="rId5"/>
          <a:stretch>
            <a:fillRect/>
          </a:stretch>
        </p:blipFill>
        <p:spPr>
          <a:xfrm>
            <a:off x="1165475" y="1705941"/>
            <a:ext cx="7771791" cy="1760827"/>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3944511861"/>
      </p:ext>
    </p:extLst>
  </p:cSld>
  <p:clrMapOvr>
    <a:masterClrMapping/>
  </p:clrMapOvr>
  <p:transition advTm="7120">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5"/>
          <p:cNvSpPr txBox="1">
            <a:spLocks noGrp="1"/>
          </p:cNvSpPr>
          <p:nvPr>
            <p:ph type="ctrTitle"/>
          </p:nvPr>
        </p:nvSpPr>
        <p:spPr>
          <a:xfrm>
            <a:off x="1530175" y="2307788"/>
            <a:ext cx="6767100" cy="53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Ablation Studies</a:t>
            </a:r>
            <a:endParaRPr dirty="0"/>
          </a:p>
        </p:txBody>
      </p:sp>
      <p:sp>
        <p:nvSpPr>
          <p:cNvPr id="95" name="Google Shape;95;p15"/>
          <p:cNvSpPr txBox="1">
            <a:spLocks noGrp="1"/>
          </p:cNvSpPr>
          <p:nvPr>
            <p:ph type="subTitle" idx="1"/>
          </p:nvPr>
        </p:nvSpPr>
        <p:spPr>
          <a:xfrm>
            <a:off x="1567326" y="2782913"/>
            <a:ext cx="6927900" cy="3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Important factors to obtain state of the art results</a:t>
            </a:r>
            <a:endParaRPr dirty="0"/>
          </a:p>
        </p:txBody>
      </p:sp>
      <p:sp>
        <p:nvSpPr>
          <p:cNvPr id="96" name="Google Shape;96;p15"/>
          <p:cNvSpPr txBox="1"/>
          <p:nvPr/>
        </p:nvSpPr>
        <p:spPr>
          <a:xfrm>
            <a:off x="526358" y="2279925"/>
            <a:ext cx="802500" cy="5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2E3037"/>
                </a:solidFill>
                <a:latin typeface="Quicksand"/>
                <a:ea typeface="Quicksand"/>
                <a:cs typeface="Quicksand"/>
                <a:sym typeface="Quicksand"/>
              </a:rPr>
              <a:t>4</a:t>
            </a:r>
            <a:endParaRPr sz="3000" dirty="0">
              <a:solidFill>
                <a:srgbClr val="2E3037"/>
              </a:solidFill>
              <a:latin typeface="Quicksand"/>
              <a:ea typeface="Quicksand"/>
              <a:cs typeface="Quicksand"/>
              <a:sym typeface="Quicksand"/>
            </a:endParaRPr>
          </a:p>
        </p:txBody>
      </p:sp>
      <p:sp>
        <p:nvSpPr>
          <p:cNvPr id="97" name="Google Shape;97;p15"/>
          <p:cNvSpPr txBox="1">
            <a:spLocks noGrp="1"/>
          </p:cNvSpPr>
          <p:nvPr>
            <p:ph type="sldNum" idx="12"/>
          </p:nvPr>
        </p:nvSpPr>
        <p:spPr>
          <a:xfrm>
            <a:off x="8523157" y="48283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2377255643"/>
      </p:ext>
    </p:extLst>
  </p:cSld>
  <p:clrMapOvr>
    <a:masterClrMapping/>
  </p:clrMapOvr>
  <p:transition advTm="5053">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solidFill>
                  <a:srgbClr val="39C0BA"/>
                </a:solidFill>
              </a:rPr>
              <a:t>Augmentation Strategy</a:t>
            </a:r>
            <a:endParaRPr dirty="0">
              <a:solidFill>
                <a:srgbClr val="39C0BA"/>
              </a:solidFill>
            </a:endParaRPr>
          </a:p>
        </p:txBody>
      </p:sp>
      <p:sp>
        <p:nvSpPr>
          <p:cNvPr id="109" name="Google Shape;109;p17"/>
          <p:cNvSpPr txBox="1">
            <a:spLocks noGrp="1"/>
          </p:cNvSpPr>
          <p:nvPr>
            <p:ph type="body" idx="1"/>
          </p:nvPr>
        </p:nvSpPr>
        <p:spPr>
          <a:xfrm>
            <a:off x="1165498" y="1158072"/>
            <a:ext cx="6858000" cy="3725700"/>
          </a:xfrm>
          <a:prstGeom prst="rect">
            <a:avLst/>
          </a:prstGeom>
        </p:spPr>
        <p:txBody>
          <a:bodyPr spcFirstLastPara="1" wrap="square" lIns="91425" tIns="91425" rIns="91425" bIns="91425" anchor="t" anchorCtr="0">
            <a:noAutofit/>
          </a:bodyPr>
          <a:lstStyle/>
          <a:p>
            <a:pPr lvl="0" indent="-381000">
              <a:buClr>
                <a:schemeClr val="accent1"/>
              </a:buClr>
              <a:buSzPts val="2400"/>
            </a:pPr>
            <a:r>
              <a:rPr lang="en-US" sz="1800" dirty="0" smtClean="0"/>
              <a:t>Augmentation strategy is extremely important</a:t>
            </a:r>
          </a:p>
          <a:p>
            <a:pPr lvl="0" indent="-381000">
              <a:buClr>
                <a:schemeClr val="accent1"/>
              </a:buClr>
              <a:buSzPts val="2400"/>
            </a:pPr>
            <a:endParaRPr lang="en-US" sz="1800" dirty="0"/>
          </a:p>
          <a:p>
            <a:pPr lvl="0" indent="-381000">
              <a:buClr>
                <a:schemeClr val="accent1"/>
              </a:buClr>
              <a:buSzPts val="2400"/>
            </a:pPr>
            <a:endParaRPr lang="en-US" sz="1800" dirty="0" smtClean="0"/>
          </a:p>
          <a:p>
            <a:pPr lvl="0" indent="-381000">
              <a:buClr>
                <a:schemeClr val="accent1"/>
              </a:buClr>
              <a:buSzPts val="2400"/>
            </a:pPr>
            <a:endParaRPr lang="en-US" sz="1800" dirty="0"/>
          </a:p>
          <a:p>
            <a:pPr lvl="0" indent="-381000">
              <a:buClr>
                <a:schemeClr val="accent1"/>
              </a:buClr>
              <a:buSzPts val="2400"/>
            </a:pPr>
            <a:r>
              <a:rPr lang="en-US" sz="1800" dirty="0" smtClean="0"/>
              <a:t>Changing augmentation strategy results in higher error</a:t>
            </a:r>
          </a:p>
          <a:p>
            <a:pPr lvl="0" indent="-381000">
              <a:buClr>
                <a:schemeClr val="accent1"/>
              </a:buClr>
              <a:buSzPts val="2400"/>
            </a:pPr>
            <a:r>
              <a:rPr lang="en-US" sz="1800" dirty="0"/>
              <a:t>We find that both </a:t>
            </a:r>
            <a:r>
              <a:rPr lang="en-US" sz="1800" dirty="0" err="1"/>
              <a:t>CutOut</a:t>
            </a:r>
            <a:r>
              <a:rPr lang="en-US" sz="1800" dirty="0"/>
              <a:t> and </a:t>
            </a:r>
            <a:r>
              <a:rPr lang="en-US" sz="1800" dirty="0" err="1"/>
              <a:t>CTAugment</a:t>
            </a:r>
            <a:r>
              <a:rPr lang="en-US" sz="1800" dirty="0"/>
              <a:t> are required to</a:t>
            </a:r>
            <a:br>
              <a:rPr lang="en-US" sz="1800" dirty="0"/>
            </a:br>
            <a:r>
              <a:rPr lang="en-US" sz="1800" dirty="0"/>
              <a:t>obtain the best performance; removing either results in a </a:t>
            </a:r>
            <a:r>
              <a:rPr lang="en-US" sz="1800" dirty="0" smtClean="0"/>
              <a:t>comparable increase in error rate</a:t>
            </a:r>
            <a:r>
              <a:rPr lang="en-US" sz="1800" dirty="0"/>
              <a:t/>
            </a:r>
            <a:br>
              <a:rPr lang="en-US" sz="1800" dirty="0"/>
            </a:br>
            <a:r>
              <a:rPr lang="en-US" sz="1800" dirty="0"/>
              <a:t/>
            </a:r>
            <a:br>
              <a:rPr lang="en-US" sz="1800" dirty="0"/>
            </a:br>
            <a:r>
              <a:rPr lang="en-US" sz="1800" dirty="0"/>
              <a:t/>
            </a:r>
            <a:br>
              <a:rPr lang="en-US" sz="1800" dirty="0"/>
            </a:br>
            <a:r>
              <a:rPr lang="en-US" sz="1800" dirty="0"/>
              <a:t/>
            </a:r>
            <a:br>
              <a:rPr lang="en-US" sz="1800" dirty="0"/>
            </a:br>
            <a:endParaRPr lang="en-US" sz="1800" dirty="0" smtClean="0"/>
          </a:p>
          <a:p>
            <a:pPr marL="76200" lvl="0" indent="0">
              <a:buClr>
                <a:schemeClr val="accent1"/>
              </a:buClr>
              <a:buSzPts val="2400"/>
              <a:buNone/>
            </a:pPr>
            <a:r>
              <a:rPr lang="en-US" sz="1800" dirty="0"/>
              <a:t/>
            </a:r>
            <a:br>
              <a:rPr lang="en-US" sz="1800" dirty="0"/>
            </a:br>
            <a:endParaRPr lang="en-US" sz="1800" dirty="0"/>
          </a:p>
        </p:txBody>
      </p:sp>
      <p:sp>
        <p:nvSpPr>
          <p:cNvPr id="110" name="Google Shape;110;p17"/>
          <p:cNvSpPr txBox="1">
            <a:spLocks noGrp="1"/>
          </p:cNvSpPr>
          <p:nvPr>
            <p:ph type="sldNum" idx="12"/>
          </p:nvPr>
        </p:nvSpPr>
        <p:spPr>
          <a:xfrm>
            <a:off x="8523157" y="48283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pic>
        <p:nvPicPr>
          <p:cNvPr id="2" name="Picture 1"/>
          <p:cNvPicPr>
            <a:picLocks noChangeAspect="1"/>
          </p:cNvPicPr>
          <p:nvPr/>
        </p:nvPicPr>
        <p:blipFill>
          <a:blip r:embed="rId5"/>
          <a:stretch>
            <a:fillRect/>
          </a:stretch>
        </p:blipFill>
        <p:spPr>
          <a:xfrm>
            <a:off x="2532312" y="1845613"/>
            <a:ext cx="4124325" cy="704850"/>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1213898234"/>
      </p:ext>
    </p:extLst>
  </p:cSld>
  <p:clrMapOvr>
    <a:masterClrMapping/>
  </p:clrMapOvr>
  <p:transition advTm="7362">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solidFill>
                  <a:srgbClr val="39C0BA"/>
                </a:solidFill>
              </a:rPr>
              <a:t>Ratio of unlabeled data</a:t>
            </a:r>
            <a:endParaRPr dirty="0">
              <a:solidFill>
                <a:srgbClr val="39C0BA"/>
              </a:solidFill>
            </a:endParaRPr>
          </a:p>
        </p:txBody>
      </p:sp>
      <p:sp>
        <p:nvSpPr>
          <p:cNvPr id="109" name="Google Shape;109;p17"/>
          <p:cNvSpPr txBox="1">
            <a:spLocks noGrp="1"/>
          </p:cNvSpPr>
          <p:nvPr>
            <p:ph type="body" idx="1"/>
          </p:nvPr>
        </p:nvSpPr>
        <p:spPr>
          <a:xfrm>
            <a:off x="1165498" y="1158072"/>
            <a:ext cx="6858000" cy="3725700"/>
          </a:xfrm>
          <a:prstGeom prst="rect">
            <a:avLst/>
          </a:prstGeom>
        </p:spPr>
        <p:txBody>
          <a:bodyPr spcFirstLastPara="1" wrap="square" lIns="91425" tIns="91425" rIns="91425" bIns="91425" anchor="t" anchorCtr="0">
            <a:noAutofit/>
          </a:bodyPr>
          <a:lstStyle/>
          <a:p>
            <a:pPr lvl="0" indent="-381000">
              <a:buClr>
                <a:schemeClr val="accent1"/>
              </a:buClr>
              <a:buSzPts val="2400"/>
            </a:pPr>
            <a:r>
              <a:rPr lang="en-US" sz="1800" dirty="0" smtClean="0"/>
              <a:t>Significant decrease in error rates by using a large amount of unlabeled data</a:t>
            </a:r>
          </a:p>
          <a:p>
            <a:pPr marL="76200" lvl="0" indent="0">
              <a:buClr>
                <a:schemeClr val="accent1"/>
              </a:buClr>
              <a:buSzPts val="2400"/>
              <a:buNone/>
            </a:pPr>
            <a:r>
              <a:rPr lang="en-US" sz="1800" dirty="0"/>
              <a:t/>
            </a:r>
            <a:br>
              <a:rPr lang="en-US" sz="1800" dirty="0"/>
            </a:br>
            <a:r>
              <a:rPr lang="en-US" sz="1800" dirty="0"/>
              <a:t/>
            </a:r>
            <a:br>
              <a:rPr lang="en-US" sz="1800" dirty="0"/>
            </a:br>
            <a:r>
              <a:rPr lang="en-US" sz="1800" dirty="0"/>
              <a:t/>
            </a:r>
            <a:br>
              <a:rPr lang="en-US" sz="1800" dirty="0"/>
            </a:br>
            <a:endParaRPr lang="en-US" sz="1800" dirty="0" smtClean="0"/>
          </a:p>
          <a:p>
            <a:pPr marL="76200" lvl="0" indent="0">
              <a:buClr>
                <a:schemeClr val="accent1"/>
              </a:buClr>
              <a:buSzPts val="2400"/>
              <a:buNone/>
            </a:pPr>
            <a:r>
              <a:rPr lang="en-US" sz="1800" dirty="0"/>
              <a:t/>
            </a:r>
            <a:br>
              <a:rPr lang="en-US" sz="1800" dirty="0"/>
            </a:br>
            <a:endParaRPr lang="en-US" sz="1800" dirty="0"/>
          </a:p>
        </p:txBody>
      </p:sp>
      <p:sp>
        <p:nvSpPr>
          <p:cNvPr id="110" name="Google Shape;110;p17"/>
          <p:cNvSpPr txBox="1">
            <a:spLocks noGrp="1"/>
          </p:cNvSpPr>
          <p:nvPr>
            <p:ph type="sldNum" idx="12"/>
          </p:nvPr>
        </p:nvSpPr>
        <p:spPr>
          <a:xfrm>
            <a:off x="8523157" y="48283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pic>
        <p:nvPicPr>
          <p:cNvPr id="3" name="Picture 2"/>
          <p:cNvPicPr>
            <a:picLocks noChangeAspect="1"/>
          </p:cNvPicPr>
          <p:nvPr/>
        </p:nvPicPr>
        <p:blipFill>
          <a:blip r:embed="rId5"/>
          <a:stretch>
            <a:fillRect/>
          </a:stretch>
        </p:blipFill>
        <p:spPr>
          <a:xfrm>
            <a:off x="2996027" y="2145543"/>
            <a:ext cx="3879157" cy="2738229"/>
          </a:xfrm>
          <a:prstGeom prst="rect">
            <a:avLst/>
          </a:prstGeom>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3855582775"/>
      </p:ext>
    </p:extLst>
  </p:cSld>
  <p:clrMapOvr>
    <a:masterClrMapping/>
  </p:clrMapOvr>
  <p:transition advTm="6890">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3"/>
          <p:cNvSpPr txBox="1">
            <a:spLocks noGrp="1"/>
          </p:cNvSpPr>
          <p:nvPr>
            <p:ph type="title"/>
          </p:nvPr>
        </p:nvSpPr>
        <p:spPr>
          <a:xfrm>
            <a:off x="1165475" y="604610"/>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smtClean="0"/>
              <a:t>Contents </a:t>
            </a:r>
            <a:endParaRPr sz="2400" dirty="0"/>
          </a:p>
        </p:txBody>
      </p:sp>
      <p:sp>
        <p:nvSpPr>
          <p:cNvPr id="77" name="Google Shape;77;p13"/>
          <p:cNvSpPr txBox="1"/>
          <p:nvPr/>
        </p:nvSpPr>
        <p:spPr>
          <a:xfrm>
            <a:off x="1165475" y="1249820"/>
            <a:ext cx="3451800" cy="23940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smtClean="0">
                <a:solidFill>
                  <a:srgbClr val="39C0BA"/>
                </a:solidFill>
                <a:latin typeface="Quicksand"/>
                <a:ea typeface="Quicksand"/>
                <a:cs typeface="Quicksand"/>
                <a:sym typeface="Quicksand"/>
              </a:rPr>
              <a:t>THIS PRESENTATION</a:t>
            </a:r>
            <a:endParaRPr sz="1200" dirty="0">
              <a:solidFill>
                <a:srgbClr val="39C0BA"/>
              </a:solidFill>
              <a:latin typeface="Quicksand"/>
              <a:ea typeface="Quicksand"/>
              <a:cs typeface="Quicksand"/>
              <a:sym typeface="Quicksand"/>
            </a:endParaRPr>
          </a:p>
          <a:p>
            <a:pPr marL="0" lvl="0" indent="0" algn="l" rtl="0">
              <a:spcBef>
                <a:spcPts val="600"/>
              </a:spcBef>
              <a:spcAft>
                <a:spcPts val="0"/>
              </a:spcAft>
              <a:buClr>
                <a:schemeClr val="dk1"/>
              </a:buClr>
              <a:buSzPts val="1100"/>
              <a:buFont typeface="Arial"/>
              <a:buNone/>
            </a:pPr>
            <a:r>
              <a:rPr lang="en-US" sz="1200" dirty="0" smtClean="0">
                <a:solidFill>
                  <a:srgbClr val="FFFFFF"/>
                </a:solidFill>
                <a:latin typeface="Quicksand"/>
                <a:ea typeface="Quicksand"/>
                <a:cs typeface="Quicksand"/>
                <a:sym typeface="Quicksand"/>
              </a:rPr>
              <a:t>Introduction</a:t>
            </a:r>
          </a:p>
          <a:p>
            <a:pPr marL="0" lvl="0" indent="0" algn="l" rtl="0">
              <a:spcBef>
                <a:spcPts val="600"/>
              </a:spcBef>
              <a:spcAft>
                <a:spcPts val="0"/>
              </a:spcAft>
              <a:buClr>
                <a:schemeClr val="dk1"/>
              </a:buClr>
              <a:buSzPts val="1100"/>
              <a:buFont typeface="Arial"/>
              <a:buNone/>
            </a:pPr>
            <a:r>
              <a:rPr lang="en-US" sz="1200" dirty="0" smtClean="0">
                <a:solidFill>
                  <a:srgbClr val="FFFFFF"/>
                </a:solidFill>
                <a:latin typeface="Quicksand"/>
                <a:ea typeface="Quicksand"/>
                <a:cs typeface="Quicksand"/>
                <a:sym typeface="Quicksand"/>
              </a:rPr>
              <a:t>Background</a:t>
            </a:r>
          </a:p>
          <a:p>
            <a:pPr marL="0" lvl="0" indent="0" algn="l" rtl="0">
              <a:spcBef>
                <a:spcPts val="600"/>
              </a:spcBef>
              <a:spcAft>
                <a:spcPts val="0"/>
              </a:spcAft>
              <a:buClr>
                <a:schemeClr val="dk1"/>
              </a:buClr>
              <a:buSzPts val="1100"/>
              <a:buFont typeface="Arial"/>
              <a:buNone/>
            </a:pPr>
            <a:r>
              <a:rPr lang="en-US" sz="1200" dirty="0" err="1" smtClean="0">
                <a:solidFill>
                  <a:srgbClr val="FFFFFF"/>
                </a:solidFill>
                <a:latin typeface="Quicksand"/>
                <a:ea typeface="Quicksand"/>
                <a:cs typeface="Quicksand"/>
                <a:sym typeface="Quicksand"/>
              </a:rPr>
              <a:t>FixMatch</a:t>
            </a:r>
            <a:endParaRPr lang="en-US" sz="1200" dirty="0" smtClean="0">
              <a:solidFill>
                <a:srgbClr val="FFFFFF"/>
              </a:solidFill>
              <a:latin typeface="Quicksand"/>
              <a:ea typeface="Quicksand"/>
              <a:cs typeface="Quicksand"/>
              <a:sym typeface="Quicksand"/>
            </a:endParaRPr>
          </a:p>
          <a:p>
            <a:pPr marL="0" lvl="0" indent="0" algn="l" rtl="0">
              <a:spcBef>
                <a:spcPts val="600"/>
              </a:spcBef>
              <a:spcAft>
                <a:spcPts val="0"/>
              </a:spcAft>
              <a:buClr>
                <a:schemeClr val="dk1"/>
              </a:buClr>
              <a:buSzPts val="1100"/>
              <a:buFont typeface="Arial"/>
              <a:buNone/>
            </a:pPr>
            <a:r>
              <a:rPr lang="en-US" sz="1200" dirty="0" smtClean="0">
                <a:solidFill>
                  <a:srgbClr val="FFFFFF"/>
                </a:solidFill>
                <a:latin typeface="Quicksand"/>
                <a:ea typeface="Quicksand"/>
                <a:cs typeface="Quicksand"/>
                <a:sym typeface="Quicksand"/>
              </a:rPr>
              <a:t>Experiments</a:t>
            </a:r>
          </a:p>
          <a:p>
            <a:pPr marL="0" lvl="0" indent="0" algn="l" rtl="0">
              <a:spcBef>
                <a:spcPts val="600"/>
              </a:spcBef>
              <a:spcAft>
                <a:spcPts val="0"/>
              </a:spcAft>
              <a:buClr>
                <a:schemeClr val="dk1"/>
              </a:buClr>
              <a:buSzPts val="1100"/>
              <a:buFont typeface="Arial"/>
              <a:buNone/>
            </a:pPr>
            <a:r>
              <a:rPr lang="en-US" sz="1200" dirty="0" smtClean="0">
                <a:solidFill>
                  <a:srgbClr val="FFFFFF"/>
                </a:solidFill>
                <a:latin typeface="Quicksand"/>
                <a:ea typeface="Quicksand"/>
                <a:cs typeface="Quicksand"/>
                <a:sym typeface="Quicksand"/>
              </a:rPr>
              <a:t>Ablation Study</a:t>
            </a:r>
          </a:p>
          <a:p>
            <a:pPr marL="0" lvl="0" indent="0" algn="l" rtl="0">
              <a:spcBef>
                <a:spcPts val="600"/>
              </a:spcBef>
              <a:spcAft>
                <a:spcPts val="0"/>
              </a:spcAft>
              <a:buClr>
                <a:schemeClr val="dk1"/>
              </a:buClr>
              <a:buSzPts val="1100"/>
              <a:buFont typeface="Arial"/>
              <a:buNone/>
            </a:pPr>
            <a:r>
              <a:rPr lang="en-US" sz="1200" dirty="0" smtClean="0">
                <a:solidFill>
                  <a:srgbClr val="FFFFFF"/>
                </a:solidFill>
                <a:latin typeface="Quicksand"/>
                <a:ea typeface="Quicksand"/>
                <a:cs typeface="Quicksand"/>
                <a:sym typeface="Quicksand"/>
              </a:rPr>
              <a:t>Conclusion</a:t>
            </a:r>
          </a:p>
          <a:p>
            <a:pPr marL="0" lvl="0" indent="0" algn="l" rtl="0">
              <a:spcBef>
                <a:spcPts val="600"/>
              </a:spcBef>
              <a:spcAft>
                <a:spcPts val="0"/>
              </a:spcAft>
              <a:buClr>
                <a:schemeClr val="dk1"/>
              </a:buClr>
              <a:buSzPts val="1100"/>
              <a:buFont typeface="Arial"/>
              <a:buNone/>
            </a:pPr>
            <a:endParaRPr sz="1200" dirty="0">
              <a:solidFill>
                <a:srgbClr val="FFFFFF"/>
              </a:solidFill>
              <a:latin typeface="Quicksand"/>
              <a:ea typeface="Quicksand"/>
              <a:cs typeface="Quicksand"/>
              <a:sym typeface="Quicksand"/>
            </a:endParaRPr>
          </a:p>
          <a:p>
            <a:pPr marL="0" lvl="0" indent="0" algn="l" rtl="0">
              <a:spcBef>
                <a:spcPts val="600"/>
              </a:spcBef>
              <a:spcAft>
                <a:spcPts val="0"/>
              </a:spcAft>
              <a:buClr>
                <a:schemeClr val="dk1"/>
              </a:buClr>
              <a:buSzPts val="1100"/>
              <a:buFont typeface="Arial"/>
              <a:buNone/>
            </a:pPr>
            <a:endParaRPr sz="1200" dirty="0">
              <a:solidFill>
                <a:srgbClr val="FFFFFF"/>
              </a:solidFill>
              <a:latin typeface="Quicksand"/>
              <a:ea typeface="Quicksand"/>
              <a:cs typeface="Quicksand"/>
              <a:sym typeface="Quicksand"/>
            </a:endParaRPr>
          </a:p>
          <a:p>
            <a:pPr marL="0" lvl="0" indent="0" algn="l" rtl="0">
              <a:spcBef>
                <a:spcPts val="600"/>
              </a:spcBef>
              <a:spcAft>
                <a:spcPts val="0"/>
              </a:spcAft>
              <a:buNone/>
            </a:pPr>
            <a:endParaRPr sz="1200" dirty="0">
              <a:solidFill>
                <a:srgbClr val="FFFFFF"/>
              </a:solidFill>
              <a:latin typeface="Quicksand"/>
              <a:ea typeface="Quicksand"/>
              <a:cs typeface="Quicksand"/>
              <a:sym typeface="Quicksand"/>
            </a:endParaRPr>
          </a:p>
        </p:txBody>
      </p:sp>
      <p:sp>
        <p:nvSpPr>
          <p:cNvPr id="78" name="Google Shape;78;p13"/>
          <p:cNvSpPr txBox="1"/>
          <p:nvPr/>
        </p:nvSpPr>
        <p:spPr>
          <a:xfrm>
            <a:off x="5084225" y="1249820"/>
            <a:ext cx="3602400" cy="2394000"/>
          </a:xfrm>
          <a:prstGeom prst="rect">
            <a:avLst/>
          </a:prstGeom>
          <a:noFill/>
          <a:ln>
            <a:noFill/>
          </a:ln>
        </p:spPr>
        <p:txBody>
          <a:bodyPr spcFirstLastPara="1" wrap="square" lIns="91425" tIns="91425" rIns="91425" bIns="91425" anchor="t" anchorCtr="0">
            <a:noAutofit/>
          </a:bodyPr>
          <a:lstStyle/>
          <a:p>
            <a:pPr lvl="0">
              <a:spcBef>
                <a:spcPts val="600"/>
              </a:spcBef>
            </a:pPr>
            <a:r>
              <a:rPr lang="en-US" sz="1200" b="1" dirty="0">
                <a:solidFill>
                  <a:srgbClr val="39C0BA"/>
                </a:solidFill>
                <a:latin typeface="Quicksand"/>
                <a:ea typeface="Quicksand"/>
                <a:cs typeface="Quicksand"/>
                <a:sym typeface="Quicksand"/>
              </a:rPr>
              <a:t>MAIN IDEAS</a:t>
            </a:r>
            <a:endParaRPr lang="en-US" sz="1200" dirty="0">
              <a:solidFill>
                <a:srgbClr val="39C0BA"/>
              </a:solidFill>
              <a:latin typeface="Quicksand"/>
              <a:ea typeface="Quicksand"/>
              <a:cs typeface="Quicksand"/>
              <a:sym typeface="Quicksand"/>
            </a:endParaRPr>
          </a:p>
          <a:p>
            <a:pPr lvl="0">
              <a:spcBef>
                <a:spcPts val="600"/>
              </a:spcBef>
              <a:buClr>
                <a:schemeClr val="dk1"/>
              </a:buClr>
              <a:buSzPts val="1100"/>
            </a:pPr>
            <a:r>
              <a:rPr lang="en-US" sz="1200" dirty="0">
                <a:solidFill>
                  <a:srgbClr val="FFFFFF"/>
                </a:solidFill>
                <a:latin typeface="Quicksand"/>
                <a:ea typeface="Quicksand"/>
                <a:cs typeface="Quicksand"/>
                <a:sym typeface="Quicksand"/>
              </a:rPr>
              <a:t>Semi-Supervised Learning</a:t>
            </a:r>
          </a:p>
          <a:p>
            <a:pPr lvl="0">
              <a:spcBef>
                <a:spcPts val="600"/>
              </a:spcBef>
              <a:buClr>
                <a:schemeClr val="dk1"/>
              </a:buClr>
              <a:buSzPts val="1100"/>
            </a:pPr>
            <a:r>
              <a:rPr lang="en-US" sz="1200" dirty="0">
                <a:solidFill>
                  <a:srgbClr val="FFFFFF"/>
                </a:solidFill>
                <a:latin typeface="Quicksand"/>
                <a:ea typeface="Quicksand"/>
                <a:cs typeface="Quicksand"/>
                <a:sym typeface="Quicksand"/>
              </a:rPr>
              <a:t>Consistency Regularization</a:t>
            </a:r>
          </a:p>
          <a:p>
            <a:pPr lvl="0">
              <a:spcBef>
                <a:spcPts val="600"/>
              </a:spcBef>
              <a:buClr>
                <a:schemeClr val="dk1"/>
              </a:buClr>
              <a:buSzPts val="1100"/>
            </a:pPr>
            <a:r>
              <a:rPr lang="en-US" sz="1200" dirty="0">
                <a:solidFill>
                  <a:srgbClr val="FFFFFF"/>
                </a:solidFill>
                <a:latin typeface="Quicksand"/>
                <a:ea typeface="Quicksand"/>
                <a:cs typeface="Quicksand"/>
                <a:sym typeface="Quicksand"/>
              </a:rPr>
              <a:t>Pseudo-Labeling</a:t>
            </a:r>
          </a:p>
        </p:txBody>
      </p:sp>
      <p:sp>
        <p:nvSpPr>
          <p:cNvPr id="79" name="Google Shape;79;p13"/>
          <p:cNvSpPr txBox="1"/>
          <p:nvPr/>
        </p:nvSpPr>
        <p:spPr>
          <a:xfrm>
            <a:off x="1165475" y="3672394"/>
            <a:ext cx="7521300" cy="619800"/>
          </a:xfrm>
          <a:prstGeom prst="rect">
            <a:avLst/>
          </a:prstGeom>
          <a:noFill/>
          <a:ln>
            <a:noFill/>
          </a:ln>
        </p:spPr>
        <p:txBody>
          <a:bodyPr spcFirstLastPara="1" wrap="square" lIns="91425" tIns="91425" rIns="91425" bIns="91425" anchor="t" anchorCtr="0">
            <a:noAutofit/>
          </a:bodyPr>
          <a:lstStyle/>
          <a:p>
            <a:pPr lvl="0">
              <a:spcBef>
                <a:spcPts val="1000"/>
              </a:spcBef>
            </a:pPr>
            <a:r>
              <a:rPr lang="en" sz="1200" b="1" dirty="0" smtClean="0">
                <a:solidFill>
                  <a:srgbClr val="FFFFFF"/>
                </a:solidFill>
                <a:latin typeface="Quicksand"/>
                <a:ea typeface="Quicksand"/>
                <a:cs typeface="Quicksand"/>
                <a:sym typeface="Quicksand"/>
              </a:rPr>
              <a:t>For more details, find original paper at </a:t>
            </a:r>
            <a:r>
              <a:rPr lang="en-US" sz="1200" b="1" u="sng" dirty="0">
                <a:solidFill>
                  <a:schemeClr val="accent1"/>
                </a:solidFill>
                <a:latin typeface="Quicksand"/>
                <a:ea typeface="Quicksand"/>
                <a:cs typeface="Quicksand"/>
                <a:sym typeface="Quicksand"/>
              </a:rPr>
              <a:t>https://arxiv.org/abs/2001.07685</a:t>
            </a:r>
            <a:endParaRPr sz="1200" dirty="0">
              <a:solidFill>
                <a:schemeClr val="accent1"/>
              </a:solidFill>
              <a:latin typeface="Quicksand"/>
              <a:ea typeface="Quicksand"/>
              <a:cs typeface="Quicksand"/>
              <a:sym typeface="Quicksand"/>
            </a:endParaRPr>
          </a:p>
          <a:p>
            <a:pPr marL="0" lvl="0" indent="0" algn="l" rtl="0">
              <a:spcBef>
                <a:spcPts val="1000"/>
              </a:spcBef>
              <a:spcAft>
                <a:spcPts val="1000"/>
              </a:spcAft>
              <a:buNone/>
            </a:pPr>
            <a:endParaRPr sz="1200" dirty="0">
              <a:solidFill>
                <a:srgbClr val="FFFFFF"/>
              </a:solidFill>
              <a:latin typeface="Quicksand"/>
              <a:ea typeface="Quicksand"/>
              <a:cs typeface="Quicksand"/>
              <a:sym typeface="Quicksand"/>
            </a:endParaRPr>
          </a:p>
        </p:txBody>
      </p:sp>
      <p:sp>
        <p:nvSpPr>
          <p:cNvPr id="80" name="Google Shape;80;p13"/>
          <p:cNvSpPr txBox="1">
            <a:spLocks noGrp="1"/>
          </p:cNvSpPr>
          <p:nvPr>
            <p:ph type="sldNum" idx="12"/>
          </p:nvPr>
        </p:nvSpPr>
        <p:spPr>
          <a:xfrm>
            <a:off x="8523157" y="48283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5884">
        <p:fade/>
      </p:transition>
    </mc:Choice>
    <mc:Fallback>
      <p:transition spd="med" advTm="588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solidFill>
                  <a:srgbClr val="39C0BA"/>
                </a:solidFill>
              </a:rPr>
              <a:t>Optimizer and Learning Rate Schedule</a:t>
            </a:r>
            <a:endParaRPr dirty="0">
              <a:solidFill>
                <a:srgbClr val="39C0BA"/>
              </a:solidFill>
            </a:endParaRPr>
          </a:p>
        </p:txBody>
      </p:sp>
      <p:sp>
        <p:nvSpPr>
          <p:cNvPr id="109" name="Google Shape;109;p17"/>
          <p:cNvSpPr txBox="1">
            <a:spLocks noGrp="1"/>
          </p:cNvSpPr>
          <p:nvPr>
            <p:ph type="body" idx="1"/>
          </p:nvPr>
        </p:nvSpPr>
        <p:spPr>
          <a:xfrm>
            <a:off x="1165498" y="1158072"/>
            <a:ext cx="6858000" cy="3725700"/>
          </a:xfrm>
          <a:prstGeom prst="rect">
            <a:avLst/>
          </a:prstGeom>
        </p:spPr>
        <p:txBody>
          <a:bodyPr spcFirstLastPara="1" wrap="square" lIns="91425" tIns="91425" rIns="91425" bIns="91425" anchor="t" anchorCtr="0">
            <a:noAutofit/>
          </a:bodyPr>
          <a:lstStyle/>
          <a:p>
            <a:pPr lvl="0" indent="-381000">
              <a:buClr>
                <a:schemeClr val="accent1"/>
              </a:buClr>
              <a:buSzPts val="2400"/>
            </a:pPr>
            <a:r>
              <a:rPr lang="en-US" sz="1800" dirty="0" smtClean="0"/>
              <a:t>Significant decrease in error rates by using a large amount of unlabeled data</a:t>
            </a:r>
          </a:p>
          <a:p>
            <a:pPr lvl="0" indent="-381000">
              <a:buClr>
                <a:schemeClr val="accent1"/>
              </a:buClr>
              <a:buSzPts val="2400"/>
            </a:pPr>
            <a:r>
              <a:rPr lang="en-US" sz="1800" dirty="0" err="1" smtClean="0"/>
              <a:t>SGD+momentum</a:t>
            </a:r>
            <a:r>
              <a:rPr lang="en-US" sz="1800" dirty="0" smtClean="0"/>
              <a:t> works better than Adam</a:t>
            </a:r>
          </a:p>
          <a:p>
            <a:pPr lvl="0" indent="-381000">
              <a:buClr>
                <a:schemeClr val="accent1"/>
              </a:buClr>
              <a:buSzPts val="2400"/>
            </a:pPr>
            <a:r>
              <a:rPr lang="en-US" sz="1800" dirty="0" smtClean="0"/>
              <a:t>Cosine learning rate decay</a:t>
            </a:r>
          </a:p>
          <a:p>
            <a:pPr lvl="0" indent="-381000">
              <a:buClr>
                <a:schemeClr val="accent1"/>
              </a:buClr>
              <a:buSzPts val="2400"/>
            </a:pPr>
            <a:endParaRPr lang="en-US" sz="1800" dirty="0" smtClean="0"/>
          </a:p>
          <a:p>
            <a:pPr marL="76200" lvl="0" indent="0">
              <a:buClr>
                <a:schemeClr val="accent1"/>
              </a:buClr>
              <a:buSzPts val="2400"/>
              <a:buNone/>
            </a:pPr>
            <a:r>
              <a:rPr lang="en-US" sz="1800" dirty="0"/>
              <a:t/>
            </a:r>
            <a:br>
              <a:rPr lang="en-US" sz="1800" dirty="0"/>
            </a:br>
            <a:r>
              <a:rPr lang="en-US" sz="1800" dirty="0"/>
              <a:t/>
            </a:r>
            <a:br>
              <a:rPr lang="en-US" sz="1800" dirty="0"/>
            </a:br>
            <a:r>
              <a:rPr lang="en-US" sz="1800" dirty="0"/>
              <a:t/>
            </a:r>
            <a:br>
              <a:rPr lang="en-US" sz="1800" dirty="0"/>
            </a:br>
            <a:endParaRPr lang="en-US" sz="1800" dirty="0" smtClean="0"/>
          </a:p>
          <a:p>
            <a:pPr marL="76200" lvl="0" indent="0">
              <a:buClr>
                <a:schemeClr val="accent1"/>
              </a:buClr>
              <a:buSzPts val="2400"/>
              <a:buNone/>
            </a:pPr>
            <a:r>
              <a:rPr lang="en-US" sz="1800" dirty="0"/>
              <a:t/>
            </a:r>
            <a:br>
              <a:rPr lang="en-US" sz="1800" dirty="0"/>
            </a:br>
            <a:endParaRPr lang="en-US" sz="1800" dirty="0"/>
          </a:p>
        </p:txBody>
      </p:sp>
      <p:sp>
        <p:nvSpPr>
          <p:cNvPr id="110" name="Google Shape;110;p17"/>
          <p:cNvSpPr txBox="1">
            <a:spLocks noGrp="1"/>
          </p:cNvSpPr>
          <p:nvPr>
            <p:ph type="sldNum" idx="12"/>
          </p:nvPr>
        </p:nvSpPr>
        <p:spPr>
          <a:xfrm>
            <a:off x="8523157" y="48283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pic>
        <p:nvPicPr>
          <p:cNvPr id="2" name="Picture 1"/>
          <p:cNvPicPr>
            <a:picLocks noChangeAspect="1"/>
          </p:cNvPicPr>
          <p:nvPr/>
        </p:nvPicPr>
        <p:blipFill>
          <a:blip r:embed="rId5"/>
          <a:stretch>
            <a:fillRect/>
          </a:stretch>
        </p:blipFill>
        <p:spPr>
          <a:xfrm>
            <a:off x="4108836" y="2806106"/>
            <a:ext cx="1371600" cy="676275"/>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178460695"/>
      </p:ext>
    </p:extLst>
  </p:cSld>
  <p:clrMapOvr>
    <a:masterClrMapping/>
  </p:clrMapOvr>
  <p:transition advTm="9212">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solidFill>
                  <a:srgbClr val="39C0BA"/>
                </a:solidFill>
              </a:rPr>
              <a:t>Weight Decay</a:t>
            </a:r>
            <a:endParaRPr dirty="0">
              <a:solidFill>
                <a:srgbClr val="39C0BA"/>
              </a:solidFill>
            </a:endParaRPr>
          </a:p>
        </p:txBody>
      </p:sp>
      <p:sp>
        <p:nvSpPr>
          <p:cNvPr id="109" name="Google Shape;109;p17"/>
          <p:cNvSpPr txBox="1">
            <a:spLocks noGrp="1"/>
          </p:cNvSpPr>
          <p:nvPr>
            <p:ph type="body" idx="1"/>
          </p:nvPr>
        </p:nvSpPr>
        <p:spPr>
          <a:xfrm>
            <a:off x="1165498" y="1158072"/>
            <a:ext cx="6858000" cy="3725700"/>
          </a:xfrm>
          <a:prstGeom prst="rect">
            <a:avLst/>
          </a:prstGeom>
        </p:spPr>
        <p:txBody>
          <a:bodyPr spcFirstLastPara="1" wrap="square" lIns="91425" tIns="91425" rIns="91425" bIns="91425" anchor="t" anchorCtr="0">
            <a:noAutofit/>
          </a:bodyPr>
          <a:lstStyle/>
          <a:p>
            <a:pPr lvl="0" indent="-381000">
              <a:buClr>
                <a:schemeClr val="accent1"/>
              </a:buClr>
              <a:buSzPts val="2400"/>
            </a:pPr>
            <a:r>
              <a:rPr lang="en-US" sz="1800" dirty="0" smtClean="0"/>
              <a:t>Tuning the weight decay is exceptionally important</a:t>
            </a:r>
            <a:endParaRPr lang="en-US" sz="1800" dirty="0"/>
          </a:p>
          <a:p>
            <a:pPr lvl="0" indent="-381000">
              <a:buClr>
                <a:schemeClr val="accent1"/>
              </a:buClr>
              <a:buSzPts val="2400"/>
            </a:pPr>
            <a:r>
              <a:rPr lang="en-US" sz="1800" dirty="0" smtClean="0"/>
              <a:t>Choosing a value that is just one order of magnitude smaller or larger than the optimal can cost ten percentage points or more</a:t>
            </a:r>
          </a:p>
          <a:p>
            <a:pPr lvl="0" indent="-381000">
              <a:buClr>
                <a:schemeClr val="accent1"/>
              </a:buClr>
              <a:buSzPts val="2400"/>
            </a:pPr>
            <a:endParaRPr lang="en-US" sz="1800" dirty="0" smtClean="0"/>
          </a:p>
          <a:p>
            <a:pPr lvl="0" indent="-381000">
              <a:buClr>
                <a:schemeClr val="accent1"/>
              </a:buClr>
              <a:buSzPts val="2400"/>
            </a:pPr>
            <a:endParaRPr lang="en-US" sz="1800" dirty="0" smtClean="0"/>
          </a:p>
          <a:p>
            <a:pPr marL="76200" lvl="0" indent="0">
              <a:buClr>
                <a:schemeClr val="accent1"/>
              </a:buClr>
              <a:buSzPts val="2400"/>
              <a:buNone/>
            </a:pPr>
            <a:r>
              <a:rPr lang="en-US" sz="1800" dirty="0"/>
              <a:t/>
            </a:r>
            <a:br>
              <a:rPr lang="en-US" sz="1800" dirty="0"/>
            </a:br>
            <a:r>
              <a:rPr lang="en-US" sz="1800" dirty="0"/>
              <a:t/>
            </a:r>
            <a:br>
              <a:rPr lang="en-US" sz="1800" dirty="0"/>
            </a:br>
            <a:r>
              <a:rPr lang="en-US" sz="1800" dirty="0"/>
              <a:t/>
            </a:r>
            <a:br>
              <a:rPr lang="en-US" sz="1800" dirty="0"/>
            </a:br>
            <a:endParaRPr lang="en-US" sz="1800" dirty="0" smtClean="0"/>
          </a:p>
          <a:p>
            <a:pPr marL="76200" lvl="0" indent="0">
              <a:buClr>
                <a:schemeClr val="accent1"/>
              </a:buClr>
              <a:buSzPts val="2400"/>
              <a:buNone/>
            </a:pPr>
            <a:r>
              <a:rPr lang="en-US" sz="1800" dirty="0"/>
              <a:t/>
            </a:r>
            <a:br>
              <a:rPr lang="en-US" sz="1800" dirty="0"/>
            </a:br>
            <a:endParaRPr lang="en-US" sz="1800" dirty="0"/>
          </a:p>
        </p:txBody>
      </p:sp>
      <p:sp>
        <p:nvSpPr>
          <p:cNvPr id="110" name="Google Shape;110;p17"/>
          <p:cNvSpPr txBox="1">
            <a:spLocks noGrp="1"/>
          </p:cNvSpPr>
          <p:nvPr>
            <p:ph type="sldNum" idx="12"/>
          </p:nvPr>
        </p:nvSpPr>
        <p:spPr>
          <a:xfrm>
            <a:off x="8523157" y="48283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pic>
        <p:nvPicPr>
          <p:cNvPr id="3" name="Picture 2"/>
          <p:cNvPicPr>
            <a:picLocks noChangeAspect="1"/>
          </p:cNvPicPr>
          <p:nvPr/>
        </p:nvPicPr>
        <p:blipFill>
          <a:blip r:embed="rId5"/>
          <a:stretch>
            <a:fillRect/>
          </a:stretch>
        </p:blipFill>
        <p:spPr>
          <a:xfrm>
            <a:off x="3244513" y="2619458"/>
            <a:ext cx="2699923" cy="2001119"/>
          </a:xfrm>
          <a:prstGeom prst="rect">
            <a:avLst/>
          </a:prstGeom>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1257906386"/>
      </p:ext>
    </p:extLst>
  </p:cSld>
  <p:clrMapOvr>
    <a:masterClrMapping/>
  </p:clrMapOvr>
  <p:transition advTm="10314">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5"/>
          <p:cNvSpPr txBox="1">
            <a:spLocks noGrp="1"/>
          </p:cNvSpPr>
          <p:nvPr>
            <p:ph type="ctrTitle"/>
          </p:nvPr>
        </p:nvSpPr>
        <p:spPr>
          <a:xfrm>
            <a:off x="1530175" y="2307788"/>
            <a:ext cx="6767100" cy="53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Conclusion</a:t>
            </a:r>
            <a:endParaRPr dirty="0"/>
          </a:p>
        </p:txBody>
      </p:sp>
      <p:sp>
        <p:nvSpPr>
          <p:cNvPr id="95" name="Google Shape;95;p15"/>
          <p:cNvSpPr txBox="1">
            <a:spLocks noGrp="1"/>
          </p:cNvSpPr>
          <p:nvPr>
            <p:ph type="subTitle" idx="1"/>
          </p:nvPr>
        </p:nvSpPr>
        <p:spPr>
          <a:xfrm>
            <a:off x="1567326" y="2782913"/>
            <a:ext cx="6927900" cy="3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Final remarks</a:t>
            </a:r>
            <a:endParaRPr dirty="0"/>
          </a:p>
        </p:txBody>
      </p:sp>
      <p:sp>
        <p:nvSpPr>
          <p:cNvPr id="96" name="Google Shape;96;p15"/>
          <p:cNvSpPr txBox="1"/>
          <p:nvPr/>
        </p:nvSpPr>
        <p:spPr>
          <a:xfrm>
            <a:off x="526358" y="2279925"/>
            <a:ext cx="802500" cy="5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2E3037"/>
                </a:solidFill>
                <a:latin typeface="Quicksand"/>
                <a:ea typeface="Quicksand"/>
                <a:cs typeface="Quicksand"/>
                <a:sym typeface="Quicksand"/>
              </a:rPr>
              <a:t>4</a:t>
            </a:r>
            <a:endParaRPr sz="3000" dirty="0">
              <a:solidFill>
                <a:srgbClr val="2E3037"/>
              </a:solidFill>
              <a:latin typeface="Quicksand"/>
              <a:ea typeface="Quicksand"/>
              <a:cs typeface="Quicksand"/>
              <a:sym typeface="Quicksand"/>
            </a:endParaRPr>
          </a:p>
        </p:txBody>
      </p:sp>
      <p:sp>
        <p:nvSpPr>
          <p:cNvPr id="97" name="Google Shape;97;p15"/>
          <p:cNvSpPr txBox="1">
            <a:spLocks noGrp="1"/>
          </p:cNvSpPr>
          <p:nvPr>
            <p:ph type="sldNum" idx="12"/>
          </p:nvPr>
        </p:nvSpPr>
        <p:spPr>
          <a:xfrm>
            <a:off x="8523157" y="48283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3741934251"/>
      </p:ext>
    </p:extLst>
  </p:cSld>
  <p:clrMapOvr>
    <a:masterClrMapping/>
  </p:clrMapOvr>
  <p:transition advTm="2053">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8"/>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Main Contributions</a:t>
            </a:r>
            <a:endParaRPr dirty="0"/>
          </a:p>
        </p:txBody>
      </p:sp>
      <p:cxnSp>
        <p:nvCxnSpPr>
          <p:cNvPr id="222" name="Google Shape;222;p28"/>
          <p:cNvCxnSpPr/>
          <p:nvPr/>
        </p:nvCxnSpPr>
        <p:spPr>
          <a:xfrm rot="10800000">
            <a:off x="1529307" y="3621639"/>
            <a:ext cx="0" cy="1159200"/>
          </a:xfrm>
          <a:prstGeom prst="straightConnector1">
            <a:avLst/>
          </a:prstGeom>
          <a:noFill/>
          <a:ln w="9525" cap="flat" cmpd="sng">
            <a:solidFill>
              <a:srgbClr val="999FA9"/>
            </a:solidFill>
            <a:prstDash val="solid"/>
            <a:round/>
            <a:headEnd type="none" w="lg" len="lg"/>
            <a:tailEnd type="oval" w="lg" len="lg"/>
          </a:ln>
        </p:spPr>
      </p:cxnSp>
      <p:cxnSp>
        <p:nvCxnSpPr>
          <p:cNvPr id="223" name="Google Shape;223;p28"/>
          <p:cNvCxnSpPr/>
          <p:nvPr/>
        </p:nvCxnSpPr>
        <p:spPr>
          <a:xfrm rot="10800000">
            <a:off x="1529307" y="1082345"/>
            <a:ext cx="0" cy="1159200"/>
          </a:xfrm>
          <a:prstGeom prst="straightConnector1">
            <a:avLst/>
          </a:prstGeom>
          <a:noFill/>
          <a:ln w="9525" cap="flat" cmpd="sng">
            <a:solidFill>
              <a:srgbClr val="999FA9"/>
            </a:solidFill>
            <a:prstDash val="solid"/>
            <a:round/>
            <a:headEnd type="none" w="lg" len="lg"/>
            <a:tailEnd type="oval" w="lg" len="lg"/>
          </a:ln>
        </p:spPr>
      </p:cxnSp>
      <p:sp>
        <p:nvSpPr>
          <p:cNvPr id="224" name="Google Shape;224;p28"/>
          <p:cNvSpPr txBox="1"/>
          <p:nvPr/>
        </p:nvSpPr>
        <p:spPr>
          <a:xfrm>
            <a:off x="2215650" y="2709713"/>
            <a:ext cx="6681860" cy="709348"/>
          </a:xfrm>
          <a:prstGeom prst="rect">
            <a:avLst/>
          </a:prstGeom>
          <a:noFill/>
          <a:ln>
            <a:noFill/>
          </a:ln>
        </p:spPr>
        <p:txBody>
          <a:bodyPr spcFirstLastPara="1" wrap="square" lIns="91425" tIns="91425" rIns="91425" bIns="91425" anchor="t" anchorCtr="0">
            <a:noAutofit/>
          </a:bodyPr>
          <a:lstStyle/>
          <a:p>
            <a:pPr lvl="0"/>
            <a:endParaRPr lang="en-US" sz="1800" dirty="0" smtClean="0">
              <a:solidFill>
                <a:srgbClr val="F3F3F3"/>
              </a:solidFill>
              <a:latin typeface="Quicksand"/>
              <a:ea typeface="Quicksand"/>
              <a:cs typeface="Quicksand"/>
            </a:endParaRPr>
          </a:p>
          <a:p>
            <a:pPr lvl="0"/>
            <a:endParaRPr lang="en-US" sz="1800" dirty="0">
              <a:solidFill>
                <a:srgbClr val="F3F3F3"/>
              </a:solidFill>
              <a:latin typeface="Quicksand"/>
              <a:ea typeface="Quicksand"/>
              <a:cs typeface="Quicksand"/>
            </a:endParaRPr>
          </a:p>
          <a:p>
            <a:pPr lvl="0"/>
            <a:endParaRPr lang="en-US" sz="1800" dirty="0" smtClean="0">
              <a:solidFill>
                <a:srgbClr val="F3F3F3"/>
              </a:solidFill>
              <a:latin typeface="Quicksand"/>
              <a:ea typeface="Quicksand"/>
              <a:cs typeface="Quicksand"/>
            </a:endParaRPr>
          </a:p>
          <a:p>
            <a:pPr lvl="0"/>
            <a:endParaRPr lang="en-US" sz="1800" dirty="0">
              <a:solidFill>
                <a:srgbClr val="F3F3F3"/>
              </a:solidFill>
              <a:latin typeface="Quicksand"/>
              <a:ea typeface="Quicksand"/>
              <a:cs typeface="Quicksand"/>
            </a:endParaRPr>
          </a:p>
          <a:p>
            <a:pPr lvl="0"/>
            <a:r>
              <a:rPr lang="en-US" sz="1800" dirty="0" smtClean="0">
                <a:solidFill>
                  <a:srgbClr val="F3F3F3"/>
                </a:solidFill>
                <a:latin typeface="Quicksand"/>
                <a:ea typeface="Quicksand"/>
                <a:cs typeface="Quicksand"/>
              </a:rPr>
              <a:t>Include ablation study to determine which factors contribute the most to its success</a:t>
            </a:r>
            <a:r>
              <a:rPr lang="en-US" dirty="0" smtClean="0"/>
              <a:t/>
            </a:r>
            <a:br>
              <a:rPr lang="en-US" dirty="0" smtClean="0"/>
            </a:br>
            <a:r>
              <a:rPr lang="en-US" sz="1800" dirty="0" smtClean="0"/>
              <a:t/>
            </a:r>
            <a:br>
              <a:rPr lang="en-US" sz="1800" dirty="0" smtClean="0"/>
            </a:br>
            <a:endParaRPr sz="1800" dirty="0">
              <a:solidFill>
                <a:srgbClr val="F3F3F3"/>
              </a:solidFill>
              <a:latin typeface="Quicksand"/>
              <a:ea typeface="Quicksand"/>
              <a:cs typeface="Quicksand"/>
              <a:sym typeface="Quicksand"/>
            </a:endParaRPr>
          </a:p>
        </p:txBody>
      </p:sp>
      <p:sp>
        <p:nvSpPr>
          <p:cNvPr id="226" name="Google Shape;226;p28"/>
          <p:cNvSpPr txBox="1"/>
          <p:nvPr/>
        </p:nvSpPr>
        <p:spPr>
          <a:xfrm>
            <a:off x="2215650" y="1440056"/>
            <a:ext cx="6991960" cy="1120264"/>
          </a:xfrm>
          <a:prstGeom prst="rect">
            <a:avLst/>
          </a:prstGeom>
          <a:noFill/>
          <a:ln>
            <a:noFill/>
          </a:ln>
        </p:spPr>
        <p:txBody>
          <a:bodyPr spcFirstLastPara="1" wrap="square" lIns="91425" tIns="91425" rIns="91425" bIns="91425" anchor="t" anchorCtr="0">
            <a:noAutofit/>
          </a:bodyPr>
          <a:lstStyle/>
          <a:p>
            <a:pPr lvl="0"/>
            <a:endParaRPr lang="en-US" sz="1800" dirty="0" smtClean="0">
              <a:solidFill>
                <a:srgbClr val="F3F3F3"/>
              </a:solidFill>
              <a:latin typeface="Quicksand"/>
              <a:ea typeface="Quicksand"/>
              <a:cs typeface="Quicksand"/>
              <a:sym typeface="Quicksand"/>
            </a:endParaRPr>
          </a:p>
          <a:p>
            <a:pPr lvl="0"/>
            <a:endParaRPr lang="en-US" sz="1800" dirty="0">
              <a:solidFill>
                <a:srgbClr val="F3F3F3"/>
              </a:solidFill>
              <a:latin typeface="Quicksand"/>
              <a:ea typeface="Quicksand"/>
              <a:cs typeface="Quicksand"/>
              <a:sym typeface="Quicksand"/>
            </a:endParaRPr>
          </a:p>
          <a:p>
            <a:pPr lvl="0"/>
            <a:endParaRPr lang="en-US" sz="1800" dirty="0" smtClean="0">
              <a:solidFill>
                <a:srgbClr val="F3F3F3"/>
              </a:solidFill>
              <a:latin typeface="Quicksand"/>
              <a:ea typeface="Quicksand"/>
              <a:cs typeface="Quicksand"/>
              <a:sym typeface="Quicksand"/>
            </a:endParaRPr>
          </a:p>
          <a:p>
            <a:pPr lvl="0"/>
            <a:endParaRPr lang="en-US" sz="1800" dirty="0">
              <a:solidFill>
                <a:srgbClr val="F3F3F3"/>
              </a:solidFill>
              <a:latin typeface="Quicksand"/>
              <a:ea typeface="Quicksand"/>
              <a:cs typeface="Quicksand"/>
              <a:sym typeface="Quicksand"/>
            </a:endParaRPr>
          </a:p>
          <a:p>
            <a:pPr lvl="0"/>
            <a:endParaRPr lang="en-US" sz="1800" dirty="0" smtClean="0">
              <a:solidFill>
                <a:srgbClr val="F3F3F3"/>
              </a:solidFill>
              <a:latin typeface="Quicksand"/>
              <a:ea typeface="Quicksand"/>
              <a:cs typeface="Quicksand"/>
              <a:sym typeface="Quicksand"/>
            </a:endParaRPr>
          </a:p>
          <a:p>
            <a:pPr lvl="0"/>
            <a:r>
              <a:rPr lang="en-US" sz="1800" dirty="0" smtClean="0">
                <a:solidFill>
                  <a:srgbClr val="F3F3F3"/>
                </a:solidFill>
                <a:latin typeface="Quicksand"/>
                <a:ea typeface="Quicksand"/>
                <a:cs typeface="Quicksand"/>
                <a:sym typeface="Quicksand"/>
              </a:rPr>
              <a:t>Achieves state-of-the-art results </a:t>
            </a:r>
            <a:r>
              <a:rPr lang="en-US" sz="1800" dirty="0">
                <a:solidFill>
                  <a:srgbClr val="F3F3F3"/>
                </a:solidFill>
                <a:latin typeface="Quicksand"/>
                <a:ea typeface="Quicksand"/>
                <a:cs typeface="Quicksand"/>
                <a:sym typeface="Quicksand"/>
              </a:rPr>
              <a:t>across many </a:t>
            </a:r>
            <a:r>
              <a:rPr lang="en-US" sz="1800" dirty="0" smtClean="0">
                <a:solidFill>
                  <a:srgbClr val="F3F3F3"/>
                </a:solidFill>
                <a:latin typeface="Quicksand"/>
                <a:ea typeface="Quicksand"/>
                <a:cs typeface="Quicksand"/>
                <a:sym typeface="Quicksand"/>
              </a:rPr>
              <a:t>datasets </a:t>
            </a:r>
            <a:r>
              <a:rPr lang="en-US" sz="1800" dirty="0">
                <a:solidFill>
                  <a:schemeClr val="bg1"/>
                </a:solidFill>
              </a:rPr>
              <a:t/>
            </a:r>
            <a:br>
              <a:rPr lang="en-US" sz="1800" dirty="0">
                <a:solidFill>
                  <a:schemeClr val="bg1"/>
                </a:solidFill>
              </a:rPr>
            </a:br>
            <a:endParaRPr sz="1800" dirty="0">
              <a:solidFill>
                <a:schemeClr val="bg1"/>
              </a:solidFill>
              <a:latin typeface="Quicksand"/>
              <a:ea typeface="Quicksand"/>
              <a:cs typeface="Quicksand"/>
              <a:sym typeface="Quicksand"/>
            </a:endParaRPr>
          </a:p>
        </p:txBody>
      </p:sp>
      <p:cxnSp>
        <p:nvCxnSpPr>
          <p:cNvPr id="227" name="Google Shape;227;p28"/>
          <p:cNvCxnSpPr/>
          <p:nvPr/>
        </p:nvCxnSpPr>
        <p:spPr>
          <a:xfrm rot="10800000">
            <a:off x="1529307" y="2351992"/>
            <a:ext cx="0" cy="1159200"/>
          </a:xfrm>
          <a:prstGeom prst="straightConnector1">
            <a:avLst/>
          </a:prstGeom>
          <a:noFill/>
          <a:ln w="9525" cap="flat" cmpd="sng">
            <a:solidFill>
              <a:srgbClr val="999FA9"/>
            </a:solidFill>
            <a:prstDash val="solid"/>
            <a:round/>
            <a:headEnd type="none" w="lg" len="lg"/>
            <a:tailEnd type="oval" w="lg" len="lg"/>
          </a:ln>
        </p:spPr>
      </p:cxnSp>
      <p:sp>
        <p:nvSpPr>
          <p:cNvPr id="228" name="Google Shape;228;p28"/>
          <p:cNvSpPr txBox="1">
            <a:spLocks noGrp="1"/>
          </p:cNvSpPr>
          <p:nvPr>
            <p:ph type="sldNum" idx="12"/>
          </p:nvPr>
        </p:nvSpPr>
        <p:spPr>
          <a:xfrm>
            <a:off x="8523157" y="48283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
        <p:nvSpPr>
          <p:cNvPr id="2" name="Rectangle 1"/>
          <p:cNvSpPr/>
          <p:nvPr/>
        </p:nvSpPr>
        <p:spPr>
          <a:xfrm>
            <a:off x="2215649" y="1375994"/>
            <a:ext cx="6236588" cy="923330"/>
          </a:xfrm>
          <a:prstGeom prst="rect">
            <a:avLst/>
          </a:prstGeom>
        </p:spPr>
        <p:txBody>
          <a:bodyPr wrap="square">
            <a:spAutoFit/>
          </a:bodyPr>
          <a:lstStyle/>
          <a:p>
            <a:r>
              <a:rPr lang="en-US" sz="1800" dirty="0">
                <a:solidFill>
                  <a:srgbClr val="F3F3F3"/>
                </a:solidFill>
                <a:latin typeface="Quicksand"/>
                <a:ea typeface="Quicksand"/>
                <a:cs typeface="Quicksand"/>
              </a:rPr>
              <a:t>Introduce </a:t>
            </a:r>
            <a:r>
              <a:rPr lang="en-US" sz="1800" dirty="0" err="1">
                <a:solidFill>
                  <a:srgbClr val="F3F3F3"/>
                </a:solidFill>
                <a:latin typeface="Quicksand"/>
                <a:ea typeface="Quicksand"/>
                <a:cs typeface="Quicksand"/>
              </a:rPr>
              <a:t>FixMatch</a:t>
            </a:r>
            <a:r>
              <a:rPr lang="en-US" sz="1800" dirty="0">
                <a:solidFill>
                  <a:srgbClr val="F3F3F3"/>
                </a:solidFill>
                <a:latin typeface="Quicksand"/>
                <a:ea typeface="Quicksand"/>
                <a:cs typeface="Quicksand"/>
              </a:rPr>
              <a:t> which produces artificial labels using both pseudo-labeling </a:t>
            </a:r>
            <a:r>
              <a:rPr lang="en-US" sz="1800" dirty="0" smtClean="0">
                <a:solidFill>
                  <a:srgbClr val="F3F3F3"/>
                </a:solidFill>
                <a:latin typeface="Quicksand"/>
                <a:ea typeface="Quicksand"/>
                <a:cs typeface="Quicksand"/>
              </a:rPr>
              <a:t>and consistency </a:t>
            </a:r>
            <a:r>
              <a:rPr lang="en-US" sz="1800" dirty="0">
                <a:solidFill>
                  <a:srgbClr val="F3F3F3"/>
                </a:solidFill>
                <a:latin typeface="Quicksand"/>
                <a:ea typeface="Quicksand"/>
                <a:cs typeface="Quicksand"/>
              </a:rPr>
              <a:t>regularization </a:t>
            </a:r>
            <a:br>
              <a:rPr lang="en-US" sz="1800" dirty="0">
                <a:solidFill>
                  <a:srgbClr val="F3F3F3"/>
                </a:solidFill>
                <a:latin typeface="Quicksand"/>
                <a:ea typeface="Quicksand"/>
                <a:cs typeface="Quicksand"/>
              </a:rPr>
            </a:br>
            <a:endParaRPr lang="en-US" sz="1800" dirty="0">
              <a:solidFill>
                <a:srgbClr val="F3F3F3"/>
              </a:solidFill>
              <a:latin typeface="Quicksand"/>
              <a:ea typeface="Quicksand"/>
              <a:cs typeface="Quicksand"/>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p:transition advTm="13701">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8"/>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Main Contributions</a:t>
            </a:r>
            <a:endParaRPr dirty="0"/>
          </a:p>
        </p:txBody>
      </p:sp>
      <p:cxnSp>
        <p:nvCxnSpPr>
          <p:cNvPr id="222" name="Google Shape;222;p28"/>
          <p:cNvCxnSpPr/>
          <p:nvPr/>
        </p:nvCxnSpPr>
        <p:spPr>
          <a:xfrm rot="10800000">
            <a:off x="1529307" y="3621639"/>
            <a:ext cx="0" cy="1159200"/>
          </a:xfrm>
          <a:prstGeom prst="straightConnector1">
            <a:avLst/>
          </a:prstGeom>
          <a:noFill/>
          <a:ln w="9525" cap="flat" cmpd="sng">
            <a:solidFill>
              <a:srgbClr val="999FA9"/>
            </a:solidFill>
            <a:prstDash val="solid"/>
            <a:round/>
            <a:headEnd type="none" w="lg" len="lg"/>
            <a:tailEnd type="oval" w="lg" len="lg"/>
          </a:ln>
        </p:spPr>
      </p:cxnSp>
      <p:cxnSp>
        <p:nvCxnSpPr>
          <p:cNvPr id="223" name="Google Shape;223;p28"/>
          <p:cNvCxnSpPr/>
          <p:nvPr/>
        </p:nvCxnSpPr>
        <p:spPr>
          <a:xfrm rot="10800000">
            <a:off x="1529307" y="1082345"/>
            <a:ext cx="0" cy="1159200"/>
          </a:xfrm>
          <a:prstGeom prst="straightConnector1">
            <a:avLst/>
          </a:prstGeom>
          <a:noFill/>
          <a:ln w="9525" cap="flat" cmpd="sng">
            <a:solidFill>
              <a:srgbClr val="999FA9"/>
            </a:solidFill>
            <a:prstDash val="solid"/>
            <a:round/>
            <a:headEnd type="none" w="lg" len="lg"/>
            <a:tailEnd type="oval" w="lg" len="lg"/>
          </a:ln>
        </p:spPr>
      </p:cxnSp>
      <p:sp>
        <p:nvSpPr>
          <p:cNvPr id="224" name="Google Shape;224;p28"/>
          <p:cNvSpPr txBox="1"/>
          <p:nvPr/>
        </p:nvSpPr>
        <p:spPr>
          <a:xfrm>
            <a:off x="2215650" y="2709713"/>
            <a:ext cx="6681860" cy="709348"/>
          </a:xfrm>
          <a:prstGeom prst="rect">
            <a:avLst/>
          </a:prstGeom>
          <a:noFill/>
          <a:ln>
            <a:noFill/>
          </a:ln>
        </p:spPr>
        <p:txBody>
          <a:bodyPr spcFirstLastPara="1" wrap="square" lIns="91425" tIns="91425" rIns="91425" bIns="91425" anchor="t" anchorCtr="0">
            <a:noAutofit/>
          </a:bodyPr>
          <a:lstStyle/>
          <a:p>
            <a:pPr lvl="0"/>
            <a:endParaRPr lang="en-US" sz="1800" dirty="0" smtClean="0">
              <a:solidFill>
                <a:srgbClr val="F3F3F3"/>
              </a:solidFill>
              <a:latin typeface="Quicksand"/>
              <a:ea typeface="Quicksand"/>
              <a:cs typeface="Quicksand"/>
            </a:endParaRPr>
          </a:p>
          <a:p>
            <a:pPr lvl="0"/>
            <a:endParaRPr lang="en-US" sz="1800" dirty="0">
              <a:solidFill>
                <a:srgbClr val="F3F3F3"/>
              </a:solidFill>
              <a:latin typeface="Quicksand"/>
              <a:ea typeface="Quicksand"/>
              <a:cs typeface="Quicksand"/>
            </a:endParaRPr>
          </a:p>
          <a:p>
            <a:pPr lvl="0"/>
            <a:endParaRPr lang="en-US" sz="1800" dirty="0" smtClean="0">
              <a:solidFill>
                <a:srgbClr val="F3F3F3"/>
              </a:solidFill>
              <a:latin typeface="Quicksand"/>
              <a:ea typeface="Quicksand"/>
              <a:cs typeface="Quicksand"/>
            </a:endParaRPr>
          </a:p>
          <a:p>
            <a:pPr lvl="0"/>
            <a:endParaRPr lang="en-US" sz="1800" dirty="0">
              <a:solidFill>
                <a:srgbClr val="F3F3F3"/>
              </a:solidFill>
              <a:latin typeface="Quicksand"/>
              <a:ea typeface="Quicksand"/>
              <a:cs typeface="Quicksand"/>
            </a:endParaRPr>
          </a:p>
          <a:p>
            <a:pPr lvl="0"/>
            <a:r>
              <a:rPr lang="en-US" sz="1800" dirty="0" smtClean="0">
                <a:solidFill>
                  <a:srgbClr val="F3F3F3"/>
                </a:solidFill>
                <a:latin typeface="Quicksand"/>
                <a:ea typeface="Quicksand"/>
                <a:cs typeface="Quicksand"/>
              </a:rPr>
              <a:t>And how much comes from whether you set the hyper parameters correctly</a:t>
            </a:r>
            <a:r>
              <a:rPr lang="en-US" dirty="0" smtClean="0"/>
              <a:t/>
            </a:r>
            <a:br>
              <a:rPr lang="en-US" dirty="0" smtClean="0"/>
            </a:br>
            <a:r>
              <a:rPr lang="en-US" sz="1800" dirty="0" smtClean="0"/>
              <a:t/>
            </a:r>
            <a:br>
              <a:rPr lang="en-US" sz="1800" dirty="0" smtClean="0"/>
            </a:br>
            <a:endParaRPr sz="1800" dirty="0">
              <a:solidFill>
                <a:srgbClr val="F3F3F3"/>
              </a:solidFill>
              <a:latin typeface="Quicksand"/>
              <a:ea typeface="Quicksand"/>
              <a:cs typeface="Quicksand"/>
              <a:sym typeface="Quicksand"/>
            </a:endParaRPr>
          </a:p>
        </p:txBody>
      </p:sp>
      <p:sp>
        <p:nvSpPr>
          <p:cNvPr id="226" name="Google Shape;226;p28"/>
          <p:cNvSpPr txBox="1"/>
          <p:nvPr/>
        </p:nvSpPr>
        <p:spPr>
          <a:xfrm>
            <a:off x="2215650" y="1440056"/>
            <a:ext cx="6991960" cy="1120264"/>
          </a:xfrm>
          <a:prstGeom prst="rect">
            <a:avLst/>
          </a:prstGeom>
          <a:noFill/>
          <a:ln>
            <a:noFill/>
          </a:ln>
        </p:spPr>
        <p:txBody>
          <a:bodyPr spcFirstLastPara="1" wrap="square" lIns="91425" tIns="91425" rIns="91425" bIns="91425" anchor="t" anchorCtr="0">
            <a:noAutofit/>
          </a:bodyPr>
          <a:lstStyle/>
          <a:p>
            <a:pPr lvl="0"/>
            <a:endParaRPr lang="en-US" sz="1800" dirty="0" smtClean="0">
              <a:solidFill>
                <a:srgbClr val="F3F3F3"/>
              </a:solidFill>
              <a:latin typeface="Quicksand"/>
              <a:ea typeface="Quicksand"/>
              <a:cs typeface="Quicksand"/>
              <a:sym typeface="Quicksand"/>
            </a:endParaRPr>
          </a:p>
          <a:p>
            <a:pPr lvl="0"/>
            <a:endParaRPr lang="en-US" sz="1800" dirty="0">
              <a:solidFill>
                <a:srgbClr val="F3F3F3"/>
              </a:solidFill>
              <a:latin typeface="Quicksand"/>
              <a:ea typeface="Quicksand"/>
              <a:cs typeface="Quicksand"/>
              <a:sym typeface="Quicksand"/>
            </a:endParaRPr>
          </a:p>
          <a:p>
            <a:pPr lvl="0"/>
            <a:endParaRPr lang="en-US" sz="1800" dirty="0" smtClean="0">
              <a:solidFill>
                <a:srgbClr val="F3F3F3"/>
              </a:solidFill>
              <a:latin typeface="Quicksand"/>
              <a:ea typeface="Quicksand"/>
              <a:cs typeface="Quicksand"/>
              <a:sym typeface="Quicksand"/>
            </a:endParaRPr>
          </a:p>
          <a:p>
            <a:pPr lvl="0"/>
            <a:endParaRPr lang="en-US" sz="1800" dirty="0">
              <a:solidFill>
                <a:srgbClr val="F3F3F3"/>
              </a:solidFill>
              <a:latin typeface="Quicksand"/>
              <a:ea typeface="Quicksand"/>
              <a:cs typeface="Quicksand"/>
              <a:sym typeface="Quicksand"/>
            </a:endParaRPr>
          </a:p>
          <a:p>
            <a:pPr lvl="0"/>
            <a:endParaRPr lang="en-US" sz="1800" dirty="0" smtClean="0">
              <a:solidFill>
                <a:srgbClr val="F3F3F3"/>
              </a:solidFill>
              <a:latin typeface="Quicksand"/>
              <a:ea typeface="Quicksand"/>
              <a:cs typeface="Quicksand"/>
              <a:sym typeface="Quicksand"/>
            </a:endParaRPr>
          </a:p>
          <a:p>
            <a:pPr lvl="0"/>
            <a:r>
              <a:rPr lang="en-US" sz="1800" dirty="0" smtClean="0">
                <a:solidFill>
                  <a:srgbClr val="F3F3F3"/>
                </a:solidFill>
                <a:latin typeface="Quicksand"/>
                <a:ea typeface="Quicksand"/>
                <a:cs typeface="Quicksand"/>
                <a:sym typeface="Quicksand"/>
              </a:rPr>
              <a:t>It is unclear how much actually comes from this clever combination that </a:t>
            </a:r>
            <a:r>
              <a:rPr lang="en-US" sz="1800" dirty="0" err="1" smtClean="0">
                <a:solidFill>
                  <a:srgbClr val="F3F3F3"/>
                </a:solidFill>
                <a:latin typeface="Quicksand"/>
                <a:ea typeface="Quicksand"/>
                <a:cs typeface="Quicksand"/>
                <a:sym typeface="Quicksand"/>
              </a:rPr>
              <a:t>FixMatch</a:t>
            </a:r>
            <a:r>
              <a:rPr lang="en-US" sz="1800" dirty="0" smtClean="0">
                <a:solidFill>
                  <a:srgbClr val="F3F3F3"/>
                </a:solidFill>
                <a:latin typeface="Quicksand"/>
                <a:ea typeface="Quicksand"/>
                <a:cs typeface="Quicksand"/>
                <a:sym typeface="Quicksand"/>
              </a:rPr>
              <a:t> proposes</a:t>
            </a:r>
            <a:r>
              <a:rPr lang="en-US" sz="1800" dirty="0">
                <a:solidFill>
                  <a:schemeClr val="bg1"/>
                </a:solidFill>
              </a:rPr>
              <a:t/>
            </a:r>
            <a:br>
              <a:rPr lang="en-US" sz="1800" dirty="0">
                <a:solidFill>
                  <a:schemeClr val="bg1"/>
                </a:solidFill>
              </a:rPr>
            </a:br>
            <a:endParaRPr sz="1800" dirty="0">
              <a:solidFill>
                <a:schemeClr val="bg1"/>
              </a:solidFill>
              <a:latin typeface="Quicksand"/>
              <a:ea typeface="Quicksand"/>
              <a:cs typeface="Quicksand"/>
              <a:sym typeface="Quicksand"/>
            </a:endParaRPr>
          </a:p>
        </p:txBody>
      </p:sp>
      <p:cxnSp>
        <p:nvCxnSpPr>
          <p:cNvPr id="227" name="Google Shape;227;p28"/>
          <p:cNvCxnSpPr/>
          <p:nvPr/>
        </p:nvCxnSpPr>
        <p:spPr>
          <a:xfrm rot="10800000">
            <a:off x="1529307" y="2351992"/>
            <a:ext cx="0" cy="1159200"/>
          </a:xfrm>
          <a:prstGeom prst="straightConnector1">
            <a:avLst/>
          </a:prstGeom>
          <a:noFill/>
          <a:ln w="9525" cap="flat" cmpd="sng">
            <a:solidFill>
              <a:srgbClr val="999FA9"/>
            </a:solidFill>
            <a:prstDash val="solid"/>
            <a:round/>
            <a:headEnd type="none" w="lg" len="lg"/>
            <a:tailEnd type="oval" w="lg" len="lg"/>
          </a:ln>
        </p:spPr>
      </p:cxnSp>
      <p:sp>
        <p:nvSpPr>
          <p:cNvPr id="228" name="Google Shape;228;p28"/>
          <p:cNvSpPr txBox="1">
            <a:spLocks noGrp="1"/>
          </p:cNvSpPr>
          <p:nvPr>
            <p:ph type="sldNum" idx="12"/>
          </p:nvPr>
        </p:nvSpPr>
        <p:spPr>
          <a:xfrm>
            <a:off x="8523157" y="48283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dirty="0"/>
          </a:p>
        </p:txBody>
      </p:sp>
      <p:sp>
        <p:nvSpPr>
          <p:cNvPr id="2" name="Rectangle 1"/>
          <p:cNvSpPr/>
          <p:nvPr/>
        </p:nvSpPr>
        <p:spPr>
          <a:xfrm>
            <a:off x="2215649" y="1375994"/>
            <a:ext cx="6236588" cy="923330"/>
          </a:xfrm>
          <a:prstGeom prst="rect">
            <a:avLst/>
          </a:prstGeom>
        </p:spPr>
        <p:txBody>
          <a:bodyPr wrap="square">
            <a:spAutoFit/>
          </a:bodyPr>
          <a:lstStyle/>
          <a:p>
            <a:r>
              <a:rPr lang="en-US" sz="1800" dirty="0" smtClean="0">
                <a:solidFill>
                  <a:srgbClr val="F3F3F3"/>
                </a:solidFill>
                <a:latin typeface="Quicksand"/>
                <a:ea typeface="Quicksand"/>
                <a:cs typeface="Quicksand"/>
              </a:rPr>
              <a:t>Gains are substantial sometimes, but not through the roof substantial</a:t>
            </a:r>
            <a:r>
              <a:rPr lang="en-US" sz="1800" dirty="0">
                <a:solidFill>
                  <a:srgbClr val="F3F3F3"/>
                </a:solidFill>
                <a:latin typeface="Quicksand"/>
                <a:ea typeface="Quicksand"/>
                <a:cs typeface="Quicksand"/>
              </a:rPr>
              <a:t/>
            </a:r>
            <a:br>
              <a:rPr lang="en-US" sz="1800" dirty="0">
                <a:solidFill>
                  <a:srgbClr val="F3F3F3"/>
                </a:solidFill>
                <a:latin typeface="Quicksand"/>
                <a:ea typeface="Quicksand"/>
                <a:cs typeface="Quicksand"/>
              </a:rPr>
            </a:br>
            <a:endParaRPr lang="en-US" sz="1800" dirty="0">
              <a:solidFill>
                <a:srgbClr val="F3F3F3"/>
              </a:solidFill>
              <a:latin typeface="Quicksand"/>
              <a:ea typeface="Quicksand"/>
              <a:cs typeface="Quicksand"/>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3227136296"/>
      </p:ext>
    </p:extLst>
  </p:cSld>
  <p:clrMapOvr>
    <a:masterClrMapping/>
  </p:clrMapOvr>
  <p:transition advTm="15735">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6"/>
          <p:cNvSpPr txBox="1">
            <a:spLocks noGrp="1"/>
          </p:cNvSpPr>
          <p:nvPr>
            <p:ph type="body" idx="1"/>
          </p:nvPr>
        </p:nvSpPr>
        <p:spPr>
          <a:xfrm>
            <a:off x="1165500" y="1224624"/>
            <a:ext cx="6858000" cy="4237921"/>
          </a:xfrm>
          <a:prstGeom prst="rect">
            <a:avLst/>
          </a:prstGeom>
        </p:spPr>
        <p:txBody>
          <a:bodyPr spcFirstLastPara="1" wrap="square" lIns="91425" tIns="91425" rIns="91425" bIns="91425" anchor="t" anchorCtr="0">
            <a:noAutofit/>
          </a:bodyPr>
          <a:lstStyle/>
          <a:p>
            <a:pPr marL="285750" indent="-285750"/>
            <a:r>
              <a:rPr lang="en-US" sz="1400" dirty="0" err="1"/>
              <a:t>Sohn</a:t>
            </a:r>
            <a:r>
              <a:rPr lang="en-US" sz="1400" dirty="0"/>
              <a:t>, </a:t>
            </a:r>
            <a:r>
              <a:rPr lang="en-US" sz="1400" dirty="0" err="1"/>
              <a:t>Kihyuk</a:t>
            </a:r>
            <a:r>
              <a:rPr lang="en-US" sz="1400" dirty="0"/>
              <a:t>, et al. "</a:t>
            </a:r>
            <a:r>
              <a:rPr lang="en-US" sz="1400" dirty="0" err="1"/>
              <a:t>Fixmatch</a:t>
            </a:r>
            <a:r>
              <a:rPr lang="en-US" sz="1400" dirty="0"/>
              <a:t>: Simplifying semi-supervised learning with consistency and confidence." </a:t>
            </a:r>
            <a:r>
              <a:rPr lang="en-US" sz="1400" i="1" dirty="0" err="1"/>
              <a:t>arXiv</a:t>
            </a:r>
            <a:r>
              <a:rPr lang="en-US" sz="1400" i="1" dirty="0"/>
              <a:t> preprint arXiv:2001.07685</a:t>
            </a:r>
            <a:r>
              <a:rPr lang="en-US" sz="1400" dirty="0"/>
              <a:t> (2020).</a:t>
            </a:r>
            <a:endParaRPr lang="en-US" sz="1400" i="1" dirty="0" smtClean="0">
              <a:solidFill>
                <a:srgbClr val="FFFFFF"/>
              </a:solidFill>
            </a:endParaRPr>
          </a:p>
          <a:p>
            <a:pPr marL="285750" indent="-285750"/>
            <a:r>
              <a:rPr lang="en-US" sz="1400" dirty="0" smtClean="0">
                <a:solidFill>
                  <a:srgbClr val="FFFFFF"/>
                </a:solidFill>
              </a:rPr>
              <a:t>Reddy</a:t>
            </a:r>
            <a:r>
              <a:rPr lang="en-US" sz="1400" dirty="0">
                <a:solidFill>
                  <a:srgbClr val="FFFFFF"/>
                </a:solidFill>
              </a:rPr>
              <a:t>, Y &amp; </a:t>
            </a:r>
            <a:r>
              <a:rPr lang="en-US" sz="1400" dirty="0" err="1">
                <a:solidFill>
                  <a:srgbClr val="FFFFFF"/>
                </a:solidFill>
              </a:rPr>
              <a:t>Pulabaigari</a:t>
            </a:r>
            <a:r>
              <a:rPr lang="en-US" sz="1400" dirty="0">
                <a:solidFill>
                  <a:srgbClr val="FFFFFF"/>
                </a:solidFill>
              </a:rPr>
              <a:t>, </a:t>
            </a:r>
            <a:r>
              <a:rPr lang="en-US" sz="1400" dirty="0" err="1">
                <a:solidFill>
                  <a:srgbClr val="FFFFFF"/>
                </a:solidFill>
              </a:rPr>
              <a:t>Viswanath</a:t>
            </a:r>
            <a:r>
              <a:rPr lang="en-US" sz="1400" dirty="0">
                <a:solidFill>
                  <a:srgbClr val="FFFFFF"/>
                </a:solidFill>
              </a:rPr>
              <a:t> &amp; B, </a:t>
            </a:r>
            <a:r>
              <a:rPr lang="en-US" sz="1400" dirty="0" err="1">
                <a:solidFill>
                  <a:srgbClr val="FFFFFF"/>
                </a:solidFill>
              </a:rPr>
              <a:t>Eswara</a:t>
            </a:r>
            <a:r>
              <a:rPr lang="en-US" sz="1400" dirty="0">
                <a:solidFill>
                  <a:srgbClr val="FFFFFF"/>
                </a:solidFill>
              </a:rPr>
              <a:t>. (2018). </a:t>
            </a:r>
            <a:r>
              <a:rPr lang="en-US" sz="1400" i="1" dirty="0">
                <a:solidFill>
                  <a:srgbClr val="FFFFFF"/>
                </a:solidFill>
              </a:rPr>
              <a:t>Semi-supervised learning: a brief review. </a:t>
            </a:r>
            <a:r>
              <a:rPr lang="en-US" sz="1400" dirty="0">
                <a:solidFill>
                  <a:srgbClr val="FFFFFF"/>
                </a:solidFill>
              </a:rPr>
              <a:t>International Journal of Engineering &amp; Technology. 7. 81. 10.14419/ijet.v7i1.8.9977. </a:t>
            </a:r>
            <a:endParaRPr lang="en-US" sz="1400" dirty="0" smtClean="0">
              <a:solidFill>
                <a:srgbClr val="FFFFFF"/>
              </a:solidFill>
            </a:endParaRPr>
          </a:p>
          <a:p>
            <a:pPr marL="285750" indent="-285750"/>
            <a:r>
              <a:rPr lang="en-US" sz="1400" dirty="0">
                <a:solidFill>
                  <a:srgbClr val="FFFFFF"/>
                </a:solidFill>
              </a:rPr>
              <a:t>H Scudder. </a:t>
            </a:r>
            <a:r>
              <a:rPr lang="en-US" sz="1400" i="1" dirty="0">
                <a:solidFill>
                  <a:srgbClr val="FFFFFF"/>
                </a:solidFill>
              </a:rPr>
              <a:t>Probability of error of some adaptive pattern recognition machines. </a:t>
            </a:r>
            <a:r>
              <a:rPr lang="en-US" sz="1400" dirty="0">
                <a:solidFill>
                  <a:srgbClr val="FFFFFF"/>
                </a:solidFill>
              </a:rPr>
              <a:t>IEEE Transactions on Information Theory, 11(3), 1965</a:t>
            </a:r>
            <a:r>
              <a:rPr lang="en-US" sz="1400" dirty="0" smtClean="0">
                <a:solidFill>
                  <a:srgbClr val="FFFFFF"/>
                </a:solidFill>
              </a:rPr>
              <a:t>.</a:t>
            </a:r>
          </a:p>
          <a:p>
            <a:pPr marL="285750" indent="-285750"/>
            <a:r>
              <a:rPr lang="en-US" sz="1400" dirty="0">
                <a:solidFill>
                  <a:srgbClr val="FFFFFF"/>
                </a:solidFill>
              </a:rPr>
              <a:t>Geoffrey J. McLachlan. </a:t>
            </a:r>
            <a:r>
              <a:rPr lang="en-US" sz="1400" i="1" dirty="0">
                <a:solidFill>
                  <a:srgbClr val="FFFFFF"/>
                </a:solidFill>
              </a:rPr>
              <a:t>Iterative reclassification </a:t>
            </a:r>
            <a:r>
              <a:rPr lang="en-US" sz="1400" i="1" dirty="0" smtClean="0">
                <a:solidFill>
                  <a:srgbClr val="FFFFFF"/>
                </a:solidFill>
              </a:rPr>
              <a:t>procedure for </a:t>
            </a:r>
            <a:r>
              <a:rPr lang="en-US" sz="1400" i="1" dirty="0">
                <a:solidFill>
                  <a:srgbClr val="FFFFFF"/>
                </a:solidFill>
              </a:rPr>
              <a:t>constructing an asymptotically optimal rule of </a:t>
            </a:r>
            <a:r>
              <a:rPr lang="en-US" sz="1400" i="1" dirty="0" smtClean="0">
                <a:solidFill>
                  <a:srgbClr val="FFFFFF"/>
                </a:solidFill>
              </a:rPr>
              <a:t>allocation in </a:t>
            </a:r>
            <a:r>
              <a:rPr lang="en-US" sz="1400" i="1" dirty="0">
                <a:solidFill>
                  <a:srgbClr val="FFFFFF"/>
                </a:solidFill>
              </a:rPr>
              <a:t>discriminant analysis. </a:t>
            </a:r>
            <a:r>
              <a:rPr lang="en-US" sz="1400" dirty="0">
                <a:solidFill>
                  <a:srgbClr val="FFFFFF"/>
                </a:solidFill>
              </a:rPr>
              <a:t>Journal of the American </a:t>
            </a:r>
            <a:r>
              <a:rPr lang="en-US" sz="1400" dirty="0" smtClean="0">
                <a:solidFill>
                  <a:srgbClr val="FFFFFF"/>
                </a:solidFill>
              </a:rPr>
              <a:t>Statistical Association</a:t>
            </a:r>
            <a:r>
              <a:rPr lang="en-US" sz="1400" dirty="0">
                <a:solidFill>
                  <a:srgbClr val="FFFFFF"/>
                </a:solidFill>
              </a:rPr>
              <a:t>, 70(350):365–369, 1975. </a:t>
            </a:r>
            <a:endParaRPr lang="en-US" sz="1400" dirty="0" smtClean="0">
              <a:solidFill>
                <a:srgbClr val="FFFFFF"/>
              </a:solidFill>
            </a:endParaRPr>
          </a:p>
          <a:p>
            <a:pPr marL="285750" indent="-285750"/>
            <a:r>
              <a:rPr lang="en-US" sz="1400" dirty="0" err="1">
                <a:solidFill>
                  <a:srgbClr val="FFFFFF"/>
                </a:solidFill>
              </a:rPr>
              <a:t>Sajjadi</a:t>
            </a:r>
            <a:r>
              <a:rPr lang="en-US" sz="1400" dirty="0">
                <a:solidFill>
                  <a:srgbClr val="FFFFFF"/>
                </a:solidFill>
              </a:rPr>
              <a:t>, Mehdi et al. </a:t>
            </a:r>
            <a:r>
              <a:rPr lang="en-US" sz="1400" i="1" dirty="0">
                <a:solidFill>
                  <a:srgbClr val="FFFFFF"/>
                </a:solidFill>
              </a:rPr>
              <a:t>“Regularization With Stochastic Transformations and Perturbations for Deep Semi-Supervised Learning.” NIPS (2016</a:t>
            </a:r>
            <a:r>
              <a:rPr lang="en-US" sz="1400" i="1" dirty="0" smtClean="0">
                <a:solidFill>
                  <a:srgbClr val="FFFFFF"/>
                </a:solidFill>
              </a:rPr>
              <a:t>).</a:t>
            </a:r>
          </a:p>
          <a:p>
            <a:pPr marL="285750" indent="-285750"/>
            <a:r>
              <a:rPr lang="en-US" sz="1400" dirty="0">
                <a:solidFill>
                  <a:srgbClr val="FFFFFF"/>
                </a:solidFill>
              </a:rPr>
              <a:t>Lee, Dong-Hyun. (2013). </a:t>
            </a:r>
            <a:r>
              <a:rPr lang="en-US" sz="1400" i="1" dirty="0">
                <a:solidFill>
                  <a:srgbClr val="FFFFFF"/>
                </a:solidFill>
              </a:rPr>
              <a:t>Pseudo-Label : The Simple and Efficient Semi-Supervised Learning Method for Deep Neural Networks. </a:t>
            </a:r>
            <a:r>
              <a:rPr lang="en-US" sz="1400" dirty="0">
                <a:solidFill>
                  <a:srgbClr val="FFFFFF"/>
                </a:solidFill>
              </a:rPr>
              <a:t>ICML 2013 </a:t>
            </a:r>
            <a:r>
              <a:rPr lang="en-US" sz="1400" dirty="0" smtClean="0">
                <a:solidFill>
                  <a:srgbClr val="FFFFFF"/>
                </a:solidFill>
              </a:rPr>
              <a:t>Workshop: </a:t>
            </a:r>
            <a:r>
              <a:rPr lang="en-US" sz="1400" dirty="0">
                <a:solidFill>
                  <a:srgbClr val="FFFFFF"/>
                </a:solidFill>
              </a:rPr>
              <a:t>Challenges in Representation Learning (WREPL)</a:t>
            </a:r>
            <a:r>
              <a:rPr lang="en-US" sz="1400" i="1" dirty="0">
                <a:solidFill>
                  <a:srgbClr val="FFFFFF"/>
                </a:solidFill>
              </a:rPr>
              <a:t>. </a:t>
            </a:r>
          </a:p>
          <a:p>
            <a:pPr marL="0" indent="0">
              <a:buNone/>
            </a:pPr>
            <a:r>
              <a:rPr lang="en-US" sz="1400" dirty="0">
                <a:solidFill>
                  <a:srgbClr val="FFFFFF"/>
                </a:solidFill>
              </a:rPr>
              <a:t/>
            </a:r>
            <a:br>
              <a:rPr lang="en-US" sz="1400" dirty="0">
                <a:solidFill>
                  <a:srgbClr val="FFFFFF"/>
                </a:solidFill>
              </a:rPr>
            </a:br>
            <a:r>
              <a:rPr lang="en-US" sz="1400" dirty="0">
                <a:solidFill>
                  <a:srgbClr val="FFFFFF"/>
                </a:solidFill>
              </a:rPr>
              <a:t/>
            </a:r>
            <a:br>
              <a:rPr lang="en-US" sz="1400" dirty="0">
                <a:solidFill>
                  <a:srgbClr val="FFFFFF"/>
                </a:solidFill>
              </a:rPr>
            </a:br>
            <a:endParaRPr sz="1400" dirty="0">
              <a:solidFill>
                <a:srgbClr val="FFFFFF"/>
              </a:solidFill>
            </a:endParaRPr>
          </a:p>
        </p:txBody>
      </p:sp>
      <p:sp>
        <p:nvSpPr>
          <p:cNvPr id="330" name="Google Shape;330;p36"/>
          <p:cNvSpPr txBox="1"/>
          <p:nvPr/>
        </p:nvSpPr>
        <p:spPr>
          <a:xfrm>
            <a:off x="1165475" y="3994501"/>
            <a:ext cx="7674900" cy="53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dirty="0">
              <a:solidFill>
                <a:srgbClr val="FFFFFF"/>
              </a:solidFill>
              <a:latin typeface="Quicksand"/>
              <a:ea typeface="Quicksand"/>
              <a:cs typeface="Quicksand"/>
              <a:sym typeface="Quicksand"/>
            </a:endParaRPr>
          </a:p>
          <a:p>
            <a:pPr marL="0" lvl="0" indent="0" algn="l" rtl="0">
              <a:spcBef>
                <a:spcPts val="0"/>
              </a:spcBef>
              <a:spcAft>
                <a:spcPts val="0"/>
              </a:spcAft>
              <a:buNone/>
            </a:pPr>
            <a:endParaRPr sz="1200" dirty="0">
              <a:solidFill>
                <a:srgbClr val="FFFFFF"/>
              </a:solidFill>
              <a:latin typeface="Quicksand"/>
              <a:ea typeface="Quicksand"/>
              <a:cs typeface="Quicksand"/>
              <a:sym typeface="Quicksand"/>
            </a:endParaRPr>
          </a:p>
        </p:txBody>
      </p:sp>
      <p:sp>
        <p:nvSpPr>
          <p:cNvPr id="331" name="Google Shape;331;p36"/>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References</a:t>
            </a:r>
            <a:endParaRPr dirty="0"/>
          </a:p>
        </p:txBody>
      </p:sp>
      <p:sp>
        <p:nvSpPr>
          <p:cNvPr id="332" name="Google Shape;332;p36"/>
          <p:cNvSpPr txBox="1">
            <a:spLocks noGrp="1"/>
          </p:cNvSpPr>
          <p:nvPr>
            <p:ph type="sldNum" idx="12"/>
          </p:nvPr>
        </p:nvSpPr>
        <p:spPr>
          <a:xfrm>
            <a:off x="8523157" y="48283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p:transition advTm="1656">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5"/>
          <p:cNvSpPr txBox="1">
            <a:spLocks noGrp="1"/>
          </p:cNvSpPr>
          <p:nvPr>
            <p:ph type="ctrTitle"/>
          </p:nvPr>
        </p:nvSpPr>
        <p:spPr>
          <a:xfrm>
            <a:off x="1530175" y="2307788"/>
            <a:ext cx="6767100" cy="53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INTRODUCTION</a:t>
            </a:r>
            <a:endParaRPr dirty="0"/>
          </a:p>
        </p:txBody>
      </p:sp>
      <p:sp>
        <p:nvSpPr>
          <p:cNvPr id="95" name="Google Shape;95;p15"/>
          <p:cNvSpPr txBox="1">
            <a:spLocks noGrp="1"/>
          </p:cNvSpPr>
          <p:nvPr>
            <p:ph type="subTitle" idx="1"/>
          </p:nvPr>
        </p:nvSpPr>
        <p:spPr>
          <a:xfrm>
            <a:off x="1567326" y="2782913"/>
            <a:ext cx="6927900" cy="3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What is Semi-Supervised Learning?</a:t>
            </a:r>
            <a:endParaRPr dirty="0"/>
          </a:p>
        </p:txBody>
      </p:sp>
      <p:sp>
        <p:nvSpPr>
          <p:cNvPr id="96" name="Google Shape;96;p15"/>
          <p:cNvSpPr txBox="1"/>
          <p:nvPr/>
        </p:nvSpPr>
        <p:spPr>
          <a:xfrm>
            <a:off x="526358" y="2279925"/>
            <a:ext cx="802500" cy="5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2E3037"/>
                </a:solidFill>
                <a:latin typeface="Quicksand"/>
                <a:ea typeface="Quicksand"/>
                <a:cs typeface="Quicksand"/>
                <a:sym typeface="Quicksand"/>
              </a:rPr>
              <a:t>1</a:t>
            </a:r>
            <a:endParaRPr sz="3000">
              <a:solidFill>
                <a:srgbClr val="2E3037"/>
              </a:solidFill>
              <a:latin typeface="Quicksand"/>
              <a:ea typeface="Quicksand"/>
              <a:cs typeface="Quicksand"/>
              <a:sym typeface="Quicksand"/>
            </a:endParaRPr>
          </a:p>
        </p:txBody>
      </p:sp>
      <p:sp>
        <p:nvSpPr>
          <p:cNvPr id="97" name="Google Shape;97;p15"/>
          <p:cNvSpPr txBox="1">
            <a:spLocks noGrp="1"/>
          </p:cNvSpPr>
          <p:nvPr>
            <p:ph type="sldNum" idx="12"/>
          </p:nvPr>
        </p:nvSpPr>
        <p:spPr>
          <a:xfrm>
            <a:off x="8523157" y="48283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p:transition advTm="2844">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body" idx="1"/>
          </p:nvPr>
        </p:nvSpPr>
        <p:spPr>
          <a:xfrm>
            <a:off x="1270137" y="1850615"/>
            <a:ext cx="7801720" cy="2153891"/>
          </a:xfrm>
          <a:prstGeom prst="rect">
            <a:avLst/>
          </a:prstGeom>
        </p:spPr>
        <p:txBody>
          <a:bodyPr spcFirstLastPara="1" wrap="square" lIns="91425" tIns="91425" rIns="91425" bIns="91425" anchor="ctr" anchorCtr="0">
            <a:noAutofit/>
          </a:bodyPr>
          <a:lstStyle/>
          <a:p>
            <a:r>
              <a:rPr lang="en-US" dirty="0"/>
              <a:t>The main objective of SSL is to overcome the drawbacks of </a:t>
            </a:r>
            <a:r>
              <a:rPr lang="en-US" dirty="0" smtClean="0"/>
              <a:t>both </a:t>
            </a:r>
            <a:r>
              <a:rPr lang="en-US" dirty="0"/>
              <a:t>supervised and </a:t>
            </a:r>
            <a:r>
              <a:rPr lang="en-US" dirty="0" smtClean="0"/>
              <a:t>unsupervised learning</a:t>
            </a:r>
            <a:endParaRPr lang="en-US" dirty="0"/>
          </a:p>
        </p:txBody>
      </p:sp>
      <p:sp>
        <p:nvSpPr>
          <p:cNvPr id="103" name="Google Shape;103;p16"/>
          <p:cNvSpPr txBox="1">
            <a:spLocks noGrp="1"/>
          </p:cNvSpPr>
          <p:nvPr>
            <p:ph type="sldNum" idx="12"/>
          </p:nvPr>
        </p:nvSpPr>
        <p:spPr>
          <a:xfrm>
            <a:off x="8523157" y="48283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p:transition advTm="6912">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solidFill>
                  <a:srgbClr val="39C0BA"/>
                </a:solidFill>
              </a:rPr>
              <a:t>SEMI-SUPERVISED LEARNING</a:t>
            </a:r>
            <a:endParaRPr dirty="0">
              <a:solidFill>
                <a:srgbClr val="39C0BA"/>
              </a:solidFill>
            </a:endParaRPr>
          </a:p>
        </p:txBody>
      </p:sp>
      <p:sp>
        <p:nvSpPr>
          <p:cNvPr id="109" name="Google Shape;109;p17"/>
          <p:cNvSpPr txBox="1">
            <a:spLocks noGrp="1"/>
          </p:cNvSpPr>
          <p:nvPr>
            <p:ph type="body" idx="1"/>
          </p:nvPr>
        </p:nvSpPr>
        <p:spPr>
          <a:xfrm>
            <a:off x="1165498" y="1158072"/>
            <a:ext cx="6858000" cy="3725700"/>
          </a:xfrm>
          <a:prstGeom prst="rect">
            <a:avLst/>
          </a:prstGeom>
        </p:spPr>
        <p:txBody>
          <a:bodyPr spcFirstLastPara="1" wrap="square" lIns="91425" tIns="91425" rIns="91425" bIns="91425" anchor="t" anchorCtr="0">
            <a:noAutofit/>
          </a:bodyPr>
          <a:lstStyle/>
          <a:p>
            <a:pPr lvl="0" indent="-381000">
              <a:buClr>
                <a:schemeClr val="accent1"/>
              </a:buClr>
              <a:buSzPts val="2400"/>
            </a:pPr>
            <a:r>
              <a:rPr lang="en-US" sz="1800" dirty="0"/>
              <a:t>Training on larger datasets produces </a:t>
            </a:r>
            <a:r>
              <a:rPr lang="en-US" sz="1800" b="1" dirty="0"/>
              <a:t>higher </a:t>
            </a:r>
            <a:r>
              <a:rPr lang="en-US" sz="1800" b="1" dirty="0" smtClean="0"/>
              <a:t>performance</a:t>
            </a:r>
            <a:r>
              <a:rPr lang="en-US" sz="1800" dirty="0" smtClean="0"/>
              <a:t>, but </a:t>
            </a:r>
            <a:r>
              <a:rPr lang="en-US" sz="1800" b="1" dirty="0"/>
              <a:t>very </a:t>
            </a:r>
            <a:r>
              <a:rPr lang="en-US" sz="1800" b="1" dirty="0" smtClean="0"/>
              <a:t>expensive</a:t>
            </a:r>
            <a:r>
              <a:rPr lang="en-US" sz="1800" dirty="0" smtClean="0"/>
              <a:t>!</a:t>
            </a:r>
            <a:endParaRPr lang="en-US" dirty="0"/>
          </a:p>
          <a:p>
            <a:pPr lvl="0" indent="-381000">
              <a:buClr>
                <a:schemeClr val="accent1"/>
              </a:buClr>
              <a:buSzPts val="2400"/>
            </a:pPr>
            <a:r>
              <a:rPr lang="en-US" sz="1800" dirty="0" smtClean="0"/>
              <a:t>Sometimes labeled dataset is very small (X -&gt; Y)</a:t>
            </a:r>
          </a:p>
          <a:p>
            <a:pPr lvl="0" indent="-381000">
              <a:buClr>
                <a:schemeClr val="accent1"/>
              </a:buClr>
              <a:buSzPts val="2400"/>
            </a:pPr>
            <a:r>
              <a:rPr lang="en-US" sz="1800" dirty="0" smtClean="0"/>
              <a:t>A bigger dataset of unlabeled examples is often available (just X’s with no </a:t>
            </a:r>
            <a:r>
              <a:rPr lang="en-US" sz="1800" dirty="0"/>
              <a:t>Y</a:t>
            </a:r>
            <a:r>
              <a:rPr lang="en-US" sz="1800" dirty="0" smtClean="0"/>
              <a:t> labels)</a:t>
            </a:r>
          </a:p>
          <a:p>
            <a:pPr marL="76200" lvl="0" indent="0">
              <a:buClr>
                <a:schemeClr val="accent1"/>
              </a:buClr>
              <a:buSzPts val="2400"/>
              <a:buNone/>
            </a:pPr>
            <a:r>
              <a:rPr lang="en-US" sz="1800" dirty="0"/>
              <a:t/>
            </a:r>
            <a:br>
              <a:rPr lang="en-US" sz="1800" dirty="0"/>
            </a:br>
            <a:endParaRPr lang="en-US" sz="1800" dirty="0"/>
          </a:p>
        </p:txBody>
      </p:sp>
      <p:sp>
        <p:nvSpPr>
          <p:cNvPr id="110" name="Google Shape;110;p17"/>
          <p:cNvSpPr txBox="1">
            <a:spLocks noGrp="1"/>
          </p:cNvSpPr>
          <p:nvPr>
            <p:ph type="sldNum" idx="12"/>
          </p:nvPr>
        </p:nvSpPr>
        <p:spPr>
          <a:xfrm>
            <a:off x="8523157" y="48283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pic>
        <p:nvPicPr>
          <p:cNvPr id="6" name="Picture 5"/>
          <p:cNvPicPr>
            <a:picLocks noChangeAspect="1"/>
          </p:cNvPicPr>
          <p:nvPr/>
        </p:nvPicPr>
        <p:blipFill>
          <a:blip r:embed="rId5"/>
          <a:stretch>
            <a:fillRect/>
          </a:stretch>
        </p:blipFill>
        <p:spPr>
          <a:xfrm>
            <a:off x="2183574" y="3211931"/>
            <a:ext cx="1601246" cy="1616400"/>
          </a:xfrm>
          <a:prstGeom prst="rect">
            <a:avLst/>
          </a:prstGeom>
        </p:spPr>
      </p:pic>
      <p:pic>
        <p:nvPicPr>
          <p:cNvPr id="7" name="Picture 6"/>
          <p:cNvPicPr>
            <a:picLocks noChangeAspect="1"/>
          </p:cNvPicPr>
          <p:nvPr/>
        </p:nvPicPr>
        <p:blipFill>
          <a:blip r:embed="rId6"/>
          <a:stretch>
            <a:fillRect/>
          </a:stretch>
        </p:blipFill>
        <p:spPr>
          <a:xfrm>
            <a:off x="5076143" y="3153124"/>
            <a:ext cx="2593909" cy="592040"/>
          </a:xfrm>
          <a:prstGeom prst="rect">
            <a:avLst/>
          </a:prstGeom>
        </p:spPr>
      </p:pic>
      <p:pic>
        <p:nvPicPr>
          <p:cNvPr id="8" name="Picture 7"/>
          <p:cNvPicPr>
            <a:picLocks noChangeAspect="1"/>
          </p:cNvPicPr>
          <p:nvPr/>
        </p:nvPicPr>
        <p:blipFill>
          <a:blip r:embed="rId7"/>
          <a:stretch>
            <a:fillRect/>
          </a:stretch>
        </p:blipFill>
        <p:spPr>
          <a:xfrm>
            <a:off x="5321191" y="3882477"/>
            <a:ext cx="2070263" cy="945854"/>
          </a:xfrm>
          <a:prstGeom prst="rect">
            <a:avLst/>
          </a:prstGeom>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04238" y="4503738"/>
            <a:ext cx="487362" cy="487362"/>
          </a:xfrm>
          <a:prstGeom prst="rect">
            <a:avLst/>
          </a:prstGeom>
        </p:spPr>
      </p:pic>
    </p:spTree>
  </p:cSld>
  <p:clrMapOvr>
    <a:masterClrMapping/>
  </p:clrMapOvr>
  <p:transition advTm="10231">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solidFill>
                  <a:srgbClr val="39C0BA"/>
                </a:solidFill>
              </a:rPr>
              <a:t>SEMI-SUPERVISED LEARNING</a:t>
            </a:r>
            <a:endParaRPr dirty="0">
              <a:solidFill>
                <a:srgbClr val="39C0BA"/>
              </a:solidFill>
            </a:endParaRPr>
          </a:p>
        </p:txBody>
      </p:sp>
      <p:sp>
        <p:nvSpPr>
          <p:cNvPr id="109" name="Google Shape;109;p17"/>
          <p:cNvSpPr txBox="1">
            <a:spLocks noGrp="1"/>
          </p:cNvSpPr>
          <p:nvPr>
            <p:ph type="body" idx="1"/>
          </p:nvPr>
        </p:nvSpPr>
        <p:spPr>
          <a:xfrm>
            <a:off x="1165498" y="1158072"/>
            <a:ext cx="6858000" cy="3725700"/>
          </a:xfrm>
          <a:prstGeom prst="rect">
            <a:avLst/>
          </a:prstGeom>
        </p:spPr>
        <p:txBody>
          <a:bodyPr spcFirstLastPara="1" wrap="square" lIns="91425" tIns="91425" rIns="91425" bIns="91425" anchor="t" anchorCtr="0">
            <a:noAutofit/>
          </a:bodyPr>
          <a:lstStyle/>
          <a:p>
            <a:pPr lvl="0" indent="-381000">
              <a:buClr>
                <a:schemeClr val="accent1"/>
              </a:buClr>
              <a:buSzPts val="2400"/>
            </a:pPr>
            <a:r>
              <a:rPr lang="en-US" sz="1800" dirty="0" smtClean="0"/>
              <a:t>How to use unlabeled dataset to make classification on your labeled data easier</a:t>
            </a:r>
          </a:p>
          <a:p>
            <a:pPr lvl="0" indent="-381000">
              <a:buClr>
                <a:schemeClr val="accent1"/>
              </a:buClr>
              <a:buSzPts val="2400"/>
            </a:pPr>
            <a:endParaRPr lang="en-US" sz="1800" dirty="0"/>
          </a:p>
          <a:p>
            <a:pPr lvl="0" indent="-381000">
              <a:buClr>
                <a:schemeClr val="accent1"/>
              </a:buClr>
              <a:buSzPts val="2400"/>
            </a:pPr>
            <a:r>
              <a:rPr lang="en-US" sz="1800" b="1" dirty="0" err="1" smtClean="0"/>
              <a:t>FixMatch</a:t>
            </a:r>
            <a:r>
              <a:rPr lang="en-US" sz="1800" dirty="0" smtClean="0"/>
              <a:t> combines two approaches to this in smart way i.e. </a:t>
            </a:r>
            <a:r>
              <a:rPr lang="en-US" sz="1800" b="1" dirty="0" smtClean="0"/>
              <a:t>Consistency</a:t>
            </a:r>
            <a:r>
              <a:rPr lang="en-US" sz="1800" dirty="0" smtClean="0"/>
              <a:t> and </a:t>
            </a:r>
            <a:r>
              <a:rPr lang="en-US" sz="1800" b="1" dirty="0" smtClean="0"/>
              <a:t>Confidence</a:t>
            </a:r>
            <a:r>
              <a:rPr lang="en-US" sz="1800" dirty="0" smtClean="0"/>
              <a:t> approach</a:t>
            </a:r>
            <a:endParaRPr lang="en-US" sz="1800" dirty="0"/>
          </a:p>
          <a:p>
            <a:pPr marL="76200" lvl="0" indent="0">
              <a:buClr>
                <a:schemeClr val="accent1"/>
              </a:buClr>
              <a:buSzPts val="2400"/>
              <a:buNone/>
            </a:pPr>
            <a:r>
              <a:rPr lang="en-US" sz="1800" dirty="0"/>
              <a:t/>
            </a:r>
            <a:br>
              <a:rPr lang="en-US" sz="1800" dirty="0"/>
            </a:br>
            <a:endParaRPr lang="en-US" sz="1800" dirty="0"/>
          </a:p>
        </p:txBody>
      </p:sp>
      <p:sp>
        <p:nvSpPr>
          <p:cNvPr id="110" name="Google Shape;110;p17"/>
          <p:cNvSpPr txBox="1">
            <a:spLocks noGrp="1"/>
          </p:cNvSpPr>
          <p:nvPr>
            <p:ph type="sldNum" idx="12"/>
          </p:nvPr>
        </p:nvSpPr>
        <p:spPr>
          <a:xfrm>
            <a:off x="8523157" y="48283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1351474988"/>
      </p:ext>
    </p:extLst>
  </p:cSld>
  <p:clrMapOvr>
    <a:masterClrMapping/>
  </p:clrMapOvr>
  <p:transition advTm="7199">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5"/>
          <p:cNvSpPr txBox="1">
            <a:spLocks noGrp="1"/>
          </p:cNvSpPr>
          <p:nvPr>
            <p:ph type="ctrTitle"/>
          </p:nvPr>
        </p:nvSpPr>
        <p:spPr>
          <a:xfrm>
            <a:off x="1530175" y="2307788"/>
            <a:ext cx="6767100" cy="53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Background</a:t>
            </a:r>
            <a:endParaRPr dirty="0"/>
          </a:p>
        </p:txBody>
      </p:sp>
      <p:sp>
        <p:nvSpPr>
          <p:cNvPr id="95" name="Google Shape;95;p15"/>
          <p:cNvSpPr txBox="1">
            <a:spLocks noGrp="1"/>
          </p:cNvSpPr>
          <p:nvPr>
            <p:ph type="subTitle" idx="1"/>
          </p:nvPr>
        </p:nvSpPr>
        <p:spPr>
          <a:xfrm>
            <a:off x="1567326" y="2782913"/>
            <a:ext cx="6927900" cy="3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Consistency Regularization </a:t>
            </a:r>
            <a:r>
              <a:rPr lang="en-US" dirty="0" smtClean="0"/>
              <a:t>and</a:t>
            </a:r>
            <a:r>
              <a:rPr lang="en" dirty="0" smtClean="0"/>
              <a:t> Pseodo-Labeling 	</a:t>
            </a:r>
            <a:endParaRPr dirty="0"/>
          </a:p>
        </p:txBody>
      </p:sp>
      <p:sp>
        <p:nvSpPr>
          <p:cNvPr id="96" name="Google Shape;96;p15"/>
          <p:cNvSpPr txBox="1"/>
          <p:nvPr/>
        </p:nvSpPr>
        <p:spPr>
          <a:xfrm>
            <a:off x="526358" y="2279925"/>
            <a:ext cx="802500" cy="58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2E3037"/>
                </a:solidFill>
                <a:latin typeface="Quicksand"/>
                <a:ea typeface="Quicksand"/>
                <a:cs typeface="Quicksand"/>
                <a:sym typeface="Quicksand"/>
              </a:rPr>
              <a:t>2</a:t>
            </a:r>
            <a:endParaRPr sz="3000" dirty="0">
              <a:solidFill>
                <a:srgbClr val="2E3037"/>
              </a:solidFill>
              <a:latin typeface="Quicksand"/>
              <a:ea typeface="Quicksand"/>
              <a:cs typeface="Quicksand"/>
              <a:sym typeface="Quicksand"/>
            </a:endParaRPr>
          </a:p>
        </p:txBody>
      </p:sp>
      <p:sp>
        <p:nvSpPr>
          <p:cNvPr id="97" name="Google Shape;97;p15"/>
          <p:cNvSpPr txBox="1">
            <a:spLocks noGrp="1"/>
          </p:cNvSpPr>
          <p:nvPr>
            <p:ph type="sldNum" idx="12"/>
          </p:nvPr>
        </p:nvSpPr>
        <p:spPr>
          <a:xfrm>
            <a:off x="8523157" y="48283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3285051296"/>
      </p:ext>
    </p:extLst>
  </p:cSld>
  <p:clrMapOvr>
    <a:masterClrMapping/>
  </p:clrMapOvr>
  <p:transition advTm="6830">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solidFill>
                  <a:srgbClr val="39C0BA"/>
                </a:solidFill>
              </a:rPr>
              <a:t>Consistency Regularization</a:t>
            </a:r>
            <a:endParaRPr dirty="0">
              <a:solidFill>
                <a:srgbClr val="39C0BA"/>
              </a:solidFill>
            </a:endParaRPr>
          </a:p>
        </p:txBody>
      </p:sp>
      <p:sp>
        <p:nvSpPr>
          <p:cNvPr id="109" name="Google Shape;109;p17"/>
          <p:cNvSpPr txBox="1">
            <a:spLocks noGrp="1"/>
          </p:cNvSpPr>
          <p:nvPr>
            <p:ph type="body" idx="1"/>
          </p:nvPr>
        </p:nvSpPr>
        <p:spPr>
          <a:xfrm>
            <a:off x="1165498" y="1158072"/>
            <a:ext cx="6858000" cy="3725700"/>
          </a:xfrm>
          <a:prstGeom prst="rect">
            <a:avLst/>
          </a:prstGeom>
        </p:spPr>
        <p:txBody>
          <a:bodyPr spcFirstLastPara="1" wrap="square" lIns="91425" tIns="91425" rIns="91425" bIns="91425" anchor="t" anchorCtr="0">
            <a:noAutofit/>
          </a:bodyPr>
          <a:lstStyle/>
          <a:p>
            <a:pPr lvl="0" indent="-381000">
              <a:buClr>
                <a:schemeClr val="accent1"/>
              </a:buClr>
              <a:buSzPts val="2400"/>
            </a:pPr>
            <a:r>
              <a:rPr lang="en-US" sz="1800" dirty="0" smtClean="0"/>
              <a:t>Popular technique for SSL</a:t>
            </a:r>
          </a:p>
          <a:p>
            <a:pPr lvl="0" indent="-381000">
              <a:buClr>
                <a:schemeClr val="accent1"/>
              </a:buClr>
              <a:buSzPts val="2400"/>
            </a:pPr>
            <a:r>
              <a:rPr lang="en-US" sz="1800" dirty="0"/>
              <a:t>T</a:t>
            </a:r>
            <a:r>
              <a:rPr lang="en-US" sz="1800" dirty="0" smtClean="0"/>
              <a:t>he </a:t>
            </a:r>
            <a:r>
              <a:rPr lang="en-US" sz="1800" dirty="0"/>
              <a:t>model should output similar predictions</a:t>
            </a:r>
            <a:br>
              <a:rPr lang="en-US" sz="1800" dirty="0"/>
            </a:br>
            <a:r>
              <a:rPr lang="en-US" sz="1800" dirty="0"/>
              <a:t>when fed perturbed versions of the same image </a:t>
            </a:r>
            <a:br>
              <a:rPr lang="en-US" sz="1800" dirty="0"/>
            </a:br>
            <a:endParaRPr lang="en-US" sz="1800" dirty="0" smtClean="0"/>
          </a:p>
          <a:p>
            <a:pPr marL="76200" lvl="0" indent="0">
              <a:buClr>
                <a:schemeClr val="accent1"/>
              </a:buClr>
              <a:buSzPts val="2400"/>
              <a:buNone/>
            </a:pPr>
            <a:r>
              <a:rPr lang="en-US" sz="1800" dirty="0"/>
              <a:t/>
            </a:r>
            <a:br>
              <a:rPr lang="en-US" sz="1800" dirty="0"/>
            </a:br>
            <a:endParaRPr lang="en-US" sz="1800" dirty="0"/>
          </a:p>
        </p:txBody>
      </p:sp>
      <p:sp>
        <p:nvSpPr>
          <p:cNvPr id="110" name="Google Shape;110;p17"/>
          <p:cNvSpPr txBox="1">
            <a:spLocks noGrp="1"/>
          </p:cNvSpPr>
          <p:nvPr>
            <p:ph type="sldNum" idx="12"/>
          </p:nvPr>
        </p:nvSpPr>
        <p:spPr>
          <a:xfrm>
            <a:off x="8523157" y="48283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pic>
        <p:nvPicPr>
          <p:cNvPr id="2" name="Picture 1"/>
          <p:cNvPicPr>
            <a:picLocks noChangeAspect="1"/>
          </p:cNvPicPr>
          <p:nvPr/>
        </p:nvPicPr>
        <p:blipFill>
          <a:blip r:embed="rId5"/>
          <a:stretch>
            <a:fillRect/>
          </a:stretch>
        </p:blipFill>
        <p:spPr>
          <a:xfrm>
            <a:off x="1165475" y="2814762"/>
            <a:ext cx="7247005" cy="1534601"/>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4232170761"/>
      </p:ext>
    </p:extLst>
  </p:cSld>
  <p:clrMapOvr>
    <a:masterClrMapping/>
  </p:clrMapOvr>
  <p:transition advTm="22114">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1165475" y="549649"/>
            <a:ext cx="6858000" cy="3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solidFill>
                  <a:srgbClr val="39C0BA"/>
                </a:solidFill>
              </a:rPr>
              <a:t>Pseudo-Labeling (self-training)</a:t>
            </a:r>
            <a:endParaRPr dirty="0">
              <a:solidFill>
                <a:srgbClr val="39C0BA"/>
              </a:solidFill>
            </a:endParaRPr>
          </a:p>
        </p:txBody>
      </p:sp>
      <p:sp>
        <p:nvSpPr>
          <p:cNvPr id="109" name="Google Shape;109;p17"/>
          <p:cNvSpPr txBox="1">
            <a:spLocks noGrp="1"/>
          </p:cNvSpPr>
          <p:nvPr>
            <p:ph type="body" idx="1"/>
          </p:nvPr>
        </p:nvSpPr>
        <p:spPr>
          <a:xfrm>
            <a:off x="1165498" y="1158072"/>
            <a:ext cx="6858000" cy="3725700"/>
          </a:xfrm>
          <a:prstGeom prst="rect">
            <a:avLst/>
          </a:prstGeom>
        </p:spPr>
        <p:txBody>
          <a:bodyPr spcFirstLastPara="1" wrap="square" lIns="91425" tIns="91425" rIns="91425" bIns="91425" anchor="t" anchorCtr="0">
            <a:noAutofit/>
          </a:bodyPr>
          <a:lstStyle/>
          <a:p>
            <a:pPr lvl="0" indent="-381000">
              <a:buClr>
                <a:schemeClr val="accent1"/>
              </a:buClr>
              <a:buSzPts val="2400"/>
            </a:pPr>
            <a:r>
              <a:rPr lang="en-US" sz="1800" b="1" dirty="0"/>
              <a:t>Pseudo-labeling</a:t>
            </a:r>
            <a:r>
              <a:rPr lang="en-US" sz="1800" i="1" dirty="0"/>
              <a:t> </a:t>
            </a:r>
            <a:r>
              <a:rPr lang="en-US" sz="1800" dirty="0"/>
              <a:t>leverages the idea that we should use</a:t>
            </a:r>
            <a:br>
              <a:rPr lang="en-US" sz="1800" dirty="0"/>
            </a:br>
            <a:r>
              <a:rPr lang="en-US" sz="1800" dirty="0"/>
              <a:t>the model itself to obtain artificial labels for unlabeled data. </a:t>
            </a:r>
            <a:br>
              <a:rPr lang="en-US" sz="1800" dirty="0"/>
            </a:br>
            <a:r>
              <a:rPr lang="en-US" sz="1800" dirty="0"/>
              <a:t/>
            </a:r>
            <a:br>
              <a:rPr lang="en-US" sz="1800" dirty="0"/>
            </a:br>
            <a:endParaRPr lang="en-US" sz="1800" dirty="0" smtClean="0"/>
          </a:p>
          <a:p>
            <a:pPr marL="76200" lvl="0" indent="0">
              <a:buClr>
                <a:schemeClr val="accent1"/>
              </a:buClr>
              <a:buSzPts val="2400"/>
              <a:buNone/>
            </a:pPr>
            <a:r>
              <a:rPr lang="en-US" sz="1800" dirty="0"/>
              <a:t/>
            </a:r>
            <a:br>
              <a:rPr lang="en-US" sz="1800" dirty="0"/>
            </a:br>
            <a:endParaRPr lang="en-US" sz="1800" dirty="0"/>
          </a:p>
        </p:txBody>
      </p:sp>
      <p:sp>
        <p:nvSpPr>
          <p:cNvPr id="110" name="Google Shape;110;p17"/>
          <p:cNvSpPr txBox="1">
            <a:spLocks noGrp="1"/>
          </p:cNvSpPr>
          <p:nvPr>
            <p:ph type="sldNum" idx="12"/>
          </p:nvPr>
        </p:nvSpPr>
        <p:spPr>
          <a:xfrm>
            <a:off x="8523157" y="4828331"/>
            <a:ext cx="548700" cy="3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3963" y="2229250"/>
            <a:ext cx="1733567" cy="2599081"/>
          </a:xfrm>
          <a:prstGeom prst="rect">
            <a:avLst/>
          </a:prstGeom>
        </p:spPr>
      </p:pic>
      <p:pic>
        <p:nvPicPr>
          <p:cNvPr id="3" name="Picture 2"/>
          <p:cNvPicPr>
            <a:picLocks noChangeAspect="1"/>
          </p:cNvPicPr>
          <p:nvPr/>
        </p:nvPicPr>
        <p:blipFill>
          <a:blip r:embed="rId6"/>
          <a:stretch>
            <a:fillRect/>
          </a:stretch>
        </p:blipFill>
        <p:spPr>
          <a:xfrm>
            <a:off x="3666266" y="2644779"/>
            <a:ext cx="4915697" cy="1768021"/>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183009100"/>
      </p:ext>
    </p:extLst>
  </p:cSld>
  <p:clrMapOvr>
    <a:masterClrMapping/>
  </p:clrMapOvr>
  <p:transition advTm="19897">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Eleanor template">
  <a:themeElements>
    <a:clrScheme name="Custom 347">
      <a:dk1>
        <a:srgbClr val="2E3037"/>
      </a:dk1>
      <a:lt1>
        <a:srgbClr val="FFFFFF"/>
      </a:lt1>
      <a:dk2>
        <a:srgbClr val="666666"/>
      </a:dk2>
      <a:lt2>
        <a:srgbClr val="F3F3F3"/>
      </a:lt2>
      <a:accent1>
        <a:srgbClr val="39C0BA"/>
      </a:accent1>
      <a:accent2>
        <a:srgbClr val="90E6E2"/>
      </a:accent2>
      <a:accent3>
        <a:srgbClr val="F35B69"/>
      </a:accent3>
      <a:accent4>
        <a:srgbClr val="FAB2B9"/>
      </a:accent4>
      <a:accent5>
        <a:srgbClr val="999FA9"/>
      </a:accent5>
      <a:accent6>
        <a:srgbClr val="E2E7EE"/>
      </a:accent6>
      <a:hlink>
        <a:srgbClr val="39C0B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445</TotalTime>
  <Words>1615</Words>
  <Application>Microsoft Office PowerPoint</Application>
  <PresentationFormat>On-screen Show (16:9)</PresentationFormat>
  <Paragraphs>196</Paragraphs>
  <Slides>25</Slides>
  <Notes>25</Notes>
  <HiddenSlides>0</HiddenSlides>
  <MMClips>25</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Arial</vt:lpstr>
      <vt:lpstr>Quicksand</vt:lpstr>
      <vt:lpstr>Eleanor template</vt:lpstr>
      <vt:lpstr>FixMatch: Simplifying Semi-Supervised Learning with Consistency and Confidence  Kihyuk Sohn, David Berthelot, Chun-Liang Li, Zizhao Zhang, Nicholas Carlini, Ekin D. Cubuk, Alex Kurakin, Han Zhang, Colin Raffel</vt:lpstr>
      <vt:lpstr>Contents </vt:lpstr>
      <vt:lpstr>INTRODUCTION</vt:lpstr>
      <vt:lpstr>PowerPoint Presentation</vt:lpstr>
      <vt:lpstr>SEMI-SUPERVISED LEARNING</vt:lpstr>
      <vt:lpstr>SEMI-SUPERVISED LEARNING</vt:lpstr>
      <vt:lpstr>Background</vt:lpstr>
      <vt:lpstr>Consistency Regularization</vt:lpstr>
      <vt:lpstr>Pseudo-Labeling (self-training)</vt:lpstr>
      <vt:lpstr>FixMatch</vt:lpstr>
      <vt:lpstr>FixMatch</vt:lpstr>
      <vt:lpstr>FixMatch</vt:lpstr>
      <vt:lpstr>FixMatch</vt:lpstr>
      <vt:lpstr>Experiments</vt:lpstr>
      <vt:lpstr>Results on CIFAR-10</vt:lpstr>
      <vt:lpstr>FixMatch vs Supervised Learning</vt:lpstr>
      <vt:lpstr>Ablation Studies</vt:lpstr>
      <vt:lpstr>Augmentation Strategy</vt:lpstr>
      <vt:lpstr>Ratio of unlabeled data</vt:lpstr>
      <vt:lpstr>Optimizer and Learning Rate Schedule</vt:lpstr>
      <vt:lpstr>Weight Decay</vt:lpstr>
      <vt:lpstr>Conclusion</vt:lpstr>
      <vt:lpstr>Main Contributions</vt:lpstr>
      <vt:lpstr>Main Contributions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FixMatch: Simplifying Semi-Supervised Learning with Consistency and Confidence  Kihyuk Sohn, David Berthelot, Chun-Liang Li, Zizhao Zhang, Nicholas Carlini, Ekin D. Cubuk, Alex Kurakin, Han Zhang, Colin Raffel</dc:title>
  <dc:creator>Raja Haseeb</dc:creator>
  <cp:lastModifiedBy>Raja Haseeb</cp:lastModifiedBy>
  <cp:revision>106</cp:revision>
  <dcterms:modified xsi:type="dcterms:W3CDTF">2020-06-24T08:28:07Z</dcterms:modified>
</cp:coreProperties>
</file>